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31" r:id="rId1"/>
  </p:sldMasterIdLst>
  <p:notesMasterIdLst>
    <p:notesMasterId r:id="rId38"/>
  </p:notesMasterIdLst>
  <p:handoutMasterIdLst>
    <p:handoutMasterId r:id="rId39"/>
  </p:handoutMasterIdLst>
  <p:sldIdLst>
    <p:sldId id="456" r:id="rId2"/>
    <p:sldId id="457" r:id="rId3"/>
    <p:sldId id="297" r:id="rId4"/>
    <p:sldId id="257" r:id="rId5"/>
    <p:sldId id="258" r:id="rId6"/>
    <p:sldId id="259" r:id="rId7"/>
    <p:sldId id="260" r:id="rId8"/>
    <p:sldId id="262" r:id="rId9"/>
    <p:sldId id="371" r:id="rId10"/>
    <p:sldId id="373" r:id="rId11"/>
    <p:sldId id="374" r:id="rId12"/>
    <p:sldId id="378" r:id="rId13"/>
    <p:sldId id="379" r:id="rId14"/>
    <p:sldId id="375" r:id="rId15"/>
    <p:sldId id="455" r:id="rId16"/>
    <p:sldId id="380" r:id="rId17"/>
    <p:sldId id="263" r:id="rId18"/>
    <p:sldId id="449" r:id="rId19"/>
    <p:sldId id="370" r:id="rId20"/>
    <p:sldId id="452" r:id="rId21"/>
    <p:sldId id="453" r:id="rId22"/>
    <p:sldId id="454" r:id="rId23"/>
    <p:sldId id="267" r:id="rId24"/>
    <p:sldId id="269" r:id="rId25"/>
    <p:sldId id="270" r:id="rId26"/>
    <p:sldId id="271" r:id="rId27"/>
    <p:sldId id="286" r:id="rId28"/>
    <p:sldId id="287" r:id="rId29"/>
    <p:sldId id="290" r:id="rId30"/>
    <p:sldId id="291" r:id="rId31"/>
    <p:sldId id="324" r:id="rId32"/>
    <p:sldId id="294" r:id="rId33"/>
    <p:sldId id="362" r:id="rId34"/>
    <p:sldId id="364" r:id="rId35"/>
    <p:sldId id="368" r:id="rId36"/>
    <p:sldId id="369" r:id="rId37"/>
  </p:sldIdLst>
  <p:sldSz cx="9902825" cy="6858000"/>
  <p:notesSz cx="6724650" cy="9866313"/>
  <p:custDataLst>
    <p:tags r:id="rId40"/>
  </p:custDataLst>
  <p:defaultTextStyle>
    <a:defPPr>
      <a:defRPr lang="en-US"/>
    </a:defPPr>
    <a:lvl1pPr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Narrow" panose="020B060602020203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Narrow" panose="020B0606020202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FFCC"/>
    <a:srgbClr val="FF66FF"/>
    <a:srgbClr val="00FFFF"/>
    <a:srgbClr val="FF33CC"/>
    <a:srgbClr val="00FF00"/>
    <a:srgbClr val="FF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4" autoAdjust="0"/>
    <p:restoredTop sz="87077"/>
  </p:normalViewPr>
  <p:slideViewPr>
    <p:cSldViewPr>
      <p:cViewPr varScale="1">
        <p:scale>
          <a:sx n="92" d="100"/>
          <a:sy n="92" d="100"/>
        </p:scale>
        <p:origin x="1824" y="192"/>
      </p:cViewPr>
      <p:guideLst>
        <p:guide orient="horz" pos="2160"/>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GB"/>
          </a:p>
        </p:txBody>
      </p:sp>
      <p:sp>
        <p:nvSpPr>
          <p:cNvPr id="47107" name="Rectangle 3"/>
          <p:cNvSpPr>
            <a:spLocks noGrp="1" noChangeArrowheads="1"/>
          </p:cNvSpPr>
          <p:nvPr>
            <p:ph type="dt" sz="quarter" idx="1"/>
          </p:nvPr>
        </p:nvSpPr>
        <p:spPr bwMode="auto">
          <a:xfrm>
            <a:off x="3810000" y="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mn-ea"/>
                <a:cs typeface="+mn-cs"/>
              </a:defRPr>
            </a:lvl1pPr>
          </a:lstStyle>
          <a:p>
            <a:pPr>
              <a:defRPr/>
            </a:pPr>
            <a:endParaRPr lang="en-GB"/>
          </a:p>
        </p:txBody>
      </p:sp>
      <p:sp>
        <p:nvSpPr>
          <p:cNvPr id="47108" name="Rectangle 4"/>
          <p:cNvSpPr>
            <a:spLocks noGrp="1" noChangeArrowheads="1"/>
          </p:cNvSpPr>
          <p:nvPr>
            <p:ph type="ftr" sz="quarter" idx="2"/>
          </p:nvPr>
        </p:nvSpPr>
        <p:spPr bwMode="auto">
          <a:xfrm>
            <a:off x="0" y="93726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GB"/>
          </a:p>
        </p:txBody>
      </p:sp>
      <p:sp>
        <p:nvSpPr>
          <p:cNvPr id="47109" name="Rectangle 5"/>
          <p:cNvSpPr>
            <a:spLocks noGrp="1" noChangeArrowheads="1"/>
          </p:cNvSpPr>
          <p:nvPr>
            <p:ph type="sldNum" sz="quarter" idx="3"/>
          </p:nvPr>
        </p:nvSpPr>
        <p:spPr bwMode="auto">
          <a:xfrm>
            <a:off x="3810000" y="93726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E90C0ECB-DEBC-4C26-9138-183A3F291CA6}" type="slidenum">
              <a:rPr lang="en-GB" altLang="en-US"/>
              <a:pPr>
                <a:defRPr/>
              </a:pPr>
              <a:t>‹#›</a:t>
            </a:fld>
            <a:endParaRPr lang="en-GB" altLang="en-US"/>
          </a:p>
        </p:txBody>
      </p:sp>
    </p:spTree>
    <p:extLst>
      <p:ext uri="{BB962C8B-B14F-4D97-AF65-F5344CB8AC3E}">
        <p14:creationId xmlns:p14="http://schemas.microsoft.com/office/powerpoint/2010/main" val="726932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1465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p>
        </p:txBody>
      </p:sp>
      <p:sp>
        <p:nvSpPr>
          <p:cNvPr id="121859" name="Rectangle 3"/>
          <p:cNvSpPr>
            <a:spLocks noGrp="1" noChangeArrowheads="1"/>
          </p:cNvSpPr>
          <p:nvPr>
            <p:ph type="dt" idx="1"/>
          </p:nvPr>
        </p:nvSpPr>
        <p:spPr bwMode="auto">
          <a:xfrm>
            <a:off x="3808413" y="0"/>
            <a:ext cx="291465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692150" y="739775"/>
            <a:ext cx="53403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673100" y="4686300"/>
            <a:ext cx="5378450" cy="4440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1862" name="Rectangle 6"/>
          <p:cNvSpPr>
            <a:spLocks noGrp="1" noChangeArrowheads="1"/>
          </p:cNvSpPr>
          <p:nvPr>
            <p:ph type="ftr" sz="quarter" idx="4"/>
          </p:nvPr>
        </p:nvSpPr>
        <p:spPr bwMode="auto">
          <a:xfrm>
            <a:off x="0" y="9371013"/>
            <a:ext cx="29146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p>
        </p:txBody>
      </p:sp>
      <p:sp>
        <p:nvSpPr>
          <p:cNvPr id="121863" name="Rectangle 7"/>
          <p:cNvSpPr>
            <a:spLocks noGrp="1" noChangeArrowheads="1"/>
          </p:cNvSpPr>
          <p:nvPr>
            <p:ph type="sldNum" sz="quarter" idx="5"/>
          </p:nvPr>
        </p:nvSpPr>
        <p:spPr bwMode="auto">
          <a:xfrm>
            <a:off x="3808413" y="9371013"/>
            <a:ext cx="29146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8BF65946-1864-471A-9DAF-EA59BD3B6227}" type="slidenum">
              <a:rPr lang="en-US" altLang="en-US"/>
              <a:pPr>
                <a:defRPr/>
              </a:pPr>
              <a:t>‹#›</a:t>
            </a:fld>
            <a:endParaRPr lang="en-US" altLang="en-US"/>
          </a:p>
        </p:txBody>
      </p:sp>
    </p:spTree>
    <p:extLst>
      <p:ext uri="{BB962C8B-B14F-4D97-AF65-F5344CB8AC3E}">
        <p14:creationId xmlns:p14="http://schemas.microsoft.com/office/powerpoint/2010/main" val="33948101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S PGothic" panose="020B0600070205080204" pitchFamily="34" charset="-128"/>
        <a:cs typeface="MS PGothic"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S PGothic" panose="020B0600070205080204" pitchFamily="34" charset="-128"/>
        <a:cs typeface="MS PGothic"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S PGothic" panose="020B0600070205080204" pitchFamily="34" charset="-128"/>
        <a:cs typeface="MS PGothic"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S PGothic" panose="020B0600070205080204" pitchFamily="34" charset="-128"/>
        <a:cs typeface="MS PGothic"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isme.co/blog/types-of-advertising-appeal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a:r>
            <a:r>
              <a:rPr lang="en-SG" dirty="0">
                <a:hlinkClick r:id="rId3"/>
              </a:rPr>
              <a:t>https://visme.co/blog/types-of-advertising-appeals/</a:t>
            </a:r>
            <a:endParaRPr lang="en-US" dirty="0"/>
          </a:p>
        </p:txBody>
      </p:sp>
      <p:sp>
        <p:nvSpPr>
          <p:cNvPr id="4" name="Slide Number Placeholder 3"/>
          <p:cNvSpPr>
            <a:spLocks noGrp="1"/>
          </p:cNvSpPr>
          <p:nvPr>
            <p:ph type="sldNum" sz="quarter" idx="5"/>
          </p:nvPr>
        </p:nvSpPr>
        <p:spPr/>
        <p:txBody>
          <a:bodyPr/>
          <a:lstStyle/>
          <a:p>
            <a:pPr>
              <a:defRPr/>
            </a:pPr>
            <a:fld id="{8BF65946-1864-471A-9DAF-EA59BD3B6227}" type="slidenum">
              <a:rPr lang="en-US" altLang="en-US" smtClean="0"/>
              <a:pPr>
                <a:defRPr/>
              </a:pPr>
              <a:t>7</a:t>
            </a:fld>
            <a:endParaRPr lang="en-US" altLang="en-US"/>
          </a:p>
        </p:txBody>
      </p:sp>
    </p:spTree>
    <p:extLst>
      <p:ext uri="{BB962C8B-B14F-4D97-AF65-F5344CB8AC3E}">
        <p14:creationId xmlns:p14="http://schemas.microsoft.com/office/powerpoint/2010/main" val="211544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323666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6020202030204" pitchFamily="34" charset="0"/>
                <a:ea typeface="MS PGothic" panose="020B0600070205080204" pitchFamily="34" charset="-128"/>
              </a:defRPr>
            </a:lvl1pPr>
            <a:lvl2pPr marL="742950" indent="-285750">
              <a:defRPr sz="2400">
                <a:solidFill>
                  <a:schemeClr val="tx1"/>
                </a:solidFill>
                <a:latin typeface="Arial Narrow" panose="020B0606020202030204" pitchFamily="34" charset="0"/>
                <a:ea typeface="MS PGothic" panose="020B0600070205080204" pitchFamily="34" charset="-128"/>
              </a:defRPr>
            </a:lvl2pPr>
            <a:lvl3pPr marL="1143000" indent="-228600">
              <a:defRPr sz="2400">
                <a:solidFill>
                  <a:schemeClr val="tx1"/>
                </a:solidFill>
                <a:latin typeface="Arial Narrow" panose="020B0606020202030204" pitchFamily="34" charset="0"/>
                <a:ea typeface="MS PGothic" panose="020B0600070205080204" pitchFamily="34" charset="-128"/>
              </a:defRPr>
            </a:lvl3pPr>
            <a:lvl4pPr marL="1600200" indent="-228600">
              <a:defRPr sz="2400">
                <a:solidFill>
                  <a:schemeClr val="tx1"/>
                </a:solidFill>
                <a:latin typeface="Arial Narrow" panose="020B0606020202030204" pitchFamily="34" charset="0"/>
                <a:ea typeface="MS PGothic" panose="020B0600070205080204" pitchFamily="34" charset="-128"/>
              </a:defRPr>
            </a:lvl4pPr>
            <a:lvl5pPr marL="2057400" indent="-228600">
              <a:defRPr sz="2400">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ea typeface="MS PGothic" panose="020B0600070205080204" pitchFamily="34" charset="-128"/>
              </a:defRPr>
            </a:lvl9pPr>
          </a:lstStyle>
          <a:p>
            <a:fld id="{7EF61278-9603-4E43-B248-9652E67652D4}" type="slidenum">
              <a:rPr lang="en-US" altLang="en-US" sz="1200" smtClean="0">
                <a:latin typeface="Times New Roman" panose="02020603050405020304" pitchFamily="18" charset="0"/>
              </a:rPr>
              <a:pPr/>
              <a:t>31</a:t>
            </a:fld>
            <a:endParaRPr lang="en-US" altLang="en-US" sz="120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896938" y="4686300"/>
            <a:ext cx="4930775"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40406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ＭＳ Ｐゴシック" pitchFamily="-65"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121350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Social Media Marketing</a:t>
            </a:r>
          </a:p>
          <a:p>
            <a:r>
              <a:rPr lang="en-US" sz="1200" kern="1200" dirty="0">
                <a:solidFill>
                  <a:schemeClr val="tx1"/>
                </a:solidFill>
                <a:effectLst/>
                <a:latin typeface="+mn-lt"/>
                <a:ea typeface="+mn-ea"/>
                <a:cs typeface="+mn-cs"/>
              </a:rPr>
              <a:t>There exists a dazzling array of online </a:t>
            </a:r>
            <a:r>
              <a:rPr lang="en-US" sz="1200" b="1" kern="1200" dirty="0">
                <a:solidFill>
                  <a:schemeClr val="tx1"/>
                </a:solidFill>
                <a:effectLst/>
                <a:latin typeface="+mn-lt"/>
                <a:ea typeface="+mn-ea"/>
                <a:cs typeface="+mn-cs"/>
              </a:rPr>
              <a:t>social media</a:t>
            </a:r>
            <a:r>
              <a:rPr lang="en-US" sz="1200" kern="1200" dirty="0">
                <a:solidFill>
                  <a:schemeClr val="tx1"/>
                </a:solidFill>
                <a:effectLst/>
                <a:latin typeface="+mn-lt"/>
                <a:ea typeface="+mn-ea"/>
                <a:cs typeface="+mn-cs"/>
              </a:rPr>
              <a:t> and digital communities. Countless independent and commercial social networks have arisen that give consumers online places to congregate, socialize, and exchange views and information. Wherever consumers congregate, marketers will surely follow. </a:t>
            </a:r>
            <a:endParaRPr lang="en-US" sz="1200" kern="1200" baseline="30000" dirty="0">
              <a:solidFill>
                <a:schemeClr val="tx1"/>
              </a:solidFill>
              <a:effectLst/>
              <a:latin typeface="+mn-lt"/>
              <a:ea typeface="+mn-ea"/>
              <a:cs typeface="+mn-cs"/>
            </a:endParaRPr>
          </a:p>
          <a:p>
            <a:endParaRPr lang="en-US" sz="1200" kern="1200" baseline="300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Using Social Media</a:t>
            </a:r>
          </a:p>
          <a:p>
            <a:r>
              <a:rPr lang="en-US" sz="1200" kern="1200" dirty="0">
                <a:solidFill>
                  <a:schemeClr val="tx1"/>
                </a:solidFill>
                <a:effectLst/>
                <a:latin typeface="+mn-lt"/>
                <a:ea typeface="+mn-ea"/>
                <a:cs typeface="+mn-cs"/>
              </a:rPr>
              <a:t>Marketers can use existing social media or they can set up their own. Using existing social media seems the easiest. Thus, most brands have set up shop on a host of social media sites with links to each brand’s Facebook, Google+, Twitter, YouTube, Flickr, </a:t>
            </a:r>
            <a:r>
              <a:rPr lang="en-US" sz="1200" kern="1200" dirty="0" err="1">
                <a:solidFill>
                  <a:schemeClr val="tx1"/>
                </a:solidFill>
                <a:effectLst/>
                <a:latin typeface="+mn-lt"/>
                <a:ea typeface="+mn-ea"/>
                <a:cs typeface="+mn-cs"/>
              </a:rPr>
              <a:t>Instagram</a:t>
            </a:r>
            <a:r>
              <a:rPr lang="en-US" sz="1200" kern="1200" dirty="0">
                <a:solidFill>
                  <a:schemeClr val="tx1"/>
                </a:solidFill>
                <a:effectLst/>
                <a:latin typeface="+mn-lt"/>
                <a:ea typeface="+mn-ea"/>
                <a:cs typeface="+mn-cs"/>
              </a:rPr>
              <a:t>, or other social media pages.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Social Media Marketing Advantages and Challenges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Because consumers have so much control over social media content, even the seemingly most harmless social media campaign can backfire.</a:t>
            </a:r>
          </a:p>
          <a:p>
            <a:r>
              <a:rPr lang="en-US" sz="1200" b="0" i="0" u="none" strike="noStrike" kern="1200" baseline="0" dirty="0">
                <a:solidFill>
                  <a:schemeClr val="tx1"/>
                </a:solidFill>
                <a:latin typeface="+mn-lt"/>
                <a:ea typeface="+mn-ea"/>
                <a:cs typeface="+mn-cs"/>
              </a:rPr>
              <a:t>million.” With social media, “you’re going into the consumer’s backyard. This is their place,” warns one social marketer. “Social media is a pressure cooker,” says another. “The hundreds of thousands, or millions, of people out there are going to take your idea, and they’re going to try to shred it or tear apart and find what’s weak or stupid in it.”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300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Integrated Social Media Marketing</a:t>
            </a:r>
          </a:p>
          <a:p>
            <a:r>
              <a:rPr lang="en-US" sz="1200" kern="1200" dirty="0">
                <a:solidFill>
                  <a:schemeClr val="tx1"/>
                </a:solidFill>
                <a:effectLst/>
                <a:latin typeface="+mn-lt"/>
                <a:ea typeface="+mn-ea"/>
                <a:cs typeface="+mn-cs"/>
              </a:rPr>
              <a:t>Most large companies are now designing full-scale social media efforts that blend with and support other elements of a brand’s marketing strategy and tactics. Using social media successfully involves integrating a broad range of diverse media to create brand-related social sharing, engagement, and customer community.</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6125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386387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x-none" sz="1200" kern="1200">
                <a:solidFill>
                  <a:schemeClr val="tx1"/>
                </a:solidFill>
                <a:effectLst/>
                <a:latin typeface="Times New Roman" pitchFamily="18" charset="0"/>
                <a:ea typeface="ＭＳ Ｐゴシック" charset="-128"/>
                <a:cs typeface="MS PGothic" charset="0"/>
              </a:rPr>
              <a:t>The message can be presented in </a:t>
            </a:r>
            <a:r>
              <a:rPr kumimoji="1" lang="en-US" sz="1200" kern="1200" dirty="0">
                <a:solidFill>
                  <a:schemeClr val="tx1"/>
                </a:solidFill>
                <a:effectLst/>
                <a:latin typeface="Times New Roman" pitchFamily="18" charset="0"/>
                <a:ea typeface="ＭＳ Ｐゴシック" charset="-128"/>
                <a:cs typeface="MS PGothic" charset="0"/>
              </a:rPr>
              <a:t>the following </a:t>
            </a:r>
            <a:r>
              <a:rPr kumimoji="1" lang="x-none" sz="1200" b="1" kern="1200">
                <a:solidFill>
                  <a:schemeClr val="tx1"/>
                </a:solidFill>
                <a:effectLst/>
                <a:latin typeface="Times New Roman" pitchFamily="18" charset="0"/>
                <a:ea typeface="ＭＳ Ｐゴシック" charset="-128"/>
                <a:cs typeface="MS PGothic" charset="0"/>
              </a:rPr>
              <a:t>execution styles</a:t>
            </a:r>
            <a:r>
              <a:rPr kumimoji="1" lang="en-US" sz="1200" b="1" kern="1200" dirty="0">
                <a:solidFill>
                  <a:schemeClr val="tx1"/>
                </a:solidFill>
                <a:effectLst/>
                <a:latin typeface="Times New Roman" pitchFamily="18" charset="0"/>
                <a:ea typeface="ＭＳ Ｐゴシック" charset="-128"/>
                <a:cs typeface="MS PGothic" charset="0"/>
              </a:rPr>
              <a:t>. </a:t>
            </a:r>
            <a:endParaRPr kumimoji="1" lang="en-US" sz="1200" kern="1200" dirty="0">
              <a:solidFill>
                <a:schemeClr val="tx1"/>
              </a:solidFill>
              <a:effectLst/>
              <a:latin typeface="Times New Roman" pitchFamily="18" charset="0"/>
              <a:ea typeface="ＭＳ Ｐゴシック" charset="-128"/>
              <a:cs typeface="MS PGothic" charset="0"/>
            </a:endParaRPr>
          </a:p>
          <a:p>
            <a:endParaRPr kumimoji="1" lang="en-US" sz="1200" kern="1200" dirty="0">
              <a:solidFill>
                <a:schemeClr val="tx1"/>
              </a:solidFill>
              <a:effectLst/>
              <a:latin typeface="Times New Roman" pitchFamily="18" charset="0"/>
              <a:ea typeface="ＭＳ Ｐゴシック" charset="-128"/>
              <a:cs typeface="MS PGothic" charset="0"/>
            </a:endParaRPr>
          </a:p>
          <a:p>
            <a:pPr marL="171450" indent="-171450">
              <a:buFont typeface="Arial" panose="020B0604020202020204" pitchFamily="34" charset="0"/>
              <a:buChar char="•"/>
            </a:pPr>
            <a:r>
              <a:rPr kumimoji="1" lang="en-US" sz="1200" i="1" kern="1200" dirty="0">
                <a:solidFill>
                  <a:schemeClr val="tx1"/>
                </a:solidFill>
                <a:effectLst/>
                <a:latin typeface="Times New Roman" pitchFamily="18" charset="0"/>
                <a:ea typeface="MS PGothic" panose="020B0600070205080204" pitchFamily="34" charset="-128"/>
                <a:cs typeface="MS PGothic" charset="0"/>
              </a:rPr>
              <a:t>Slice of life</a:t>
            </a:r>
            <a:r>
              <a:rPr kumimoji="1" lang="en-US" sz="1200" i="1"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kern="1200" dirty="0">
                <a:solidFill>
                  <a:schemeClr val="tx1"/>
                </a:solidFill>
                <a:effectLst/>
                <a:latin typeface="Times New Roman" pitchFamily="18" charset="0"/>
                <a:ea typeface="MS PGothic" panose="020B0600070205080204" pitchFamily="34" charset="-128"/>
                <a:cs typeface="MS PGothic" charset="0"/>
              </a:rPr>
              <a:t>shows one or more “typical” people using the product in a normal setting. For example, a Silk Soymilk “Rise and Shine” ad shows a young professional starting the day with a healthier breakfast and high hopes.</a:t>
            </a: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Lifestyle</a:t>
            </a:r>
            <a:r>
              <a:rPr kumimoji="1" lang="en-US" sz="1200" i="1" u="none" strike="noStrike"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shows how a product fits in with a particular lifestyle. </a:t>
            </a:r>
            <a:endParaRPr kumimoji="1" lang="en-US" sz="1200" kern="1200" dirty="0">
              <a:solidFill>
                <a:schemeClr val="tx1"/>
              </a:solidFill>
              <a:effectLst/>
              <a:latin typeface="Times New Roman" pitchFamily="18" charset="0"/>
              <a:ea typeface="MS PGothic" panose="020B0600070205080204" pitchFamily="34" charset="-128"/>
              <a:cs typeface="MS PGothic" charset="0"/>
            </a:endParaRP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Fantasy</a:t>
            </a:r>
            <a:r>
              <a:rPr kumimoji="1" lang="en-US" sz="1200" i="1" u="none" strike="noStrike"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creates a fantasy around the product or its use. </a:t>
            </a: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Mood or image</a:t>
            </a:r>
            <a:r>
              <a:rPr kumimoji="1" lang="en-US" sz="1200" i="1" u="none" strike="noStrike"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builds a mood or image around the product or service, such as beauty, love, intrigue, serenity, or pride. Few claims are made about the product or service except through suggestion. For example, ads for Singapore Airlines feature soft lighting and refined flight attendants pampering relaxed and happy customers.</a:t>
            </a: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Musical</a:t>
            </a:r>
            <a:r>
              <a:rPr kumimoji="1" lang="en-US" sz="1200" i="1" u="none" strike="noStrike"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shows people or cartoon characters singing about the product. For example, one of the most famous ads in history was a Coca- Cola ad built around the song “I’d Like to Teach the World to Sing.”</a:t>
            </a: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Personality symbol</a:t>
            </a:r>
            <a:r>
              <a:rPr kumimoji="1" lang="en-US" sz="1200" i="1" u="none" strike="noStrike"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creates a character that represents the product. The character might be animated (the jolly Green Giant, </a:t>
            </a:r>
            <a:r>
              <a:rPr kumimoji="1" lang="en-US" sz="1200" u="none" strike="noStrike" kern="1200" dirty="0" err="1">
                <a:solidFill>
                  <a:schemeClr val="tx1"/>
                </a:solidFill>
                <a:effectLst/>
                <a:latin typeface="Times New Roman" pitchFamily="18" charset="0"/>
                <a:ea typeface="MS PGothic" panose="020B0600070205080204" pitchFamily="34" charset="-128"/>
                <a:cs typeface="MS PGothic" charset="0"/>
              </a:rPr>
              <a:t>McDull</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 the Pig [Hong Kong], Garfield the Cat) or real (the Marlboro man, Aaron Kwok—a Hong Kong celebrity in the Pepsi Coke ads).</a:t>
            </a: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Technical expertise</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 shows the company’s expertise in making the product. Thus, BBK (Bu Bu Gao, a top Chinese appliance manufacturer that makes DVD players) used Arnold Schwarzenegger in its ads to promote BBK’s expertise as “Truth without Lies” (a concept borrowed from Schwarzenegger’s movie True Lies).</a:t>
            </a:r>
          </a:p>
          <a:p>
            <a:pPr marL="171450" lvl="0" indent="-171450" fontAlgn="base">
              <a:buFont typeface="Arial" panose="020B0604020202020204" pitchFamily="34" charset="0"/>
              <a:buChar char="•"/>
            </a:pPr>
            <a:r>
              <a:rPr kumimoji="1" lang="en-US" sz="1200" i="1" u="none" strike="noStrike" kern="1200" dirty="0">
                <a:solidFill>
                  <a:schemeClr val="tx1"/>
                </a:solidFill>
                <a:effectLst/>
                <a:latin typeface="Times New Roman" pitchFamily="18" charset="0"/>
                <a:ea typeface="MS PGothic" panose="020B0600070205080204" pitchFamily="34" charset="-128"/>
                <a:cs typeface="MS PGothic" charset="0"/>
              </a:rPr>
              <a:t>Scientific evidence</a:t>
            </a:r>
            <a:r>
              <a:rPr kumimoji="1" lang="en-US" sz="1200" i="1" u="none" strike="noStrike"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u="none" strike="noStrike" kern="1200" dirty="0">
                <a:solidFill>
                  <a:schemeClr val="tx1"/>
                </a:solidFill>
                <a:effectLst/>
                <a:latin typeface="Times New Roman" pitchFamily="18" charset="0"/>
                <a:ea typeface="MS PGothic" panose="020B0600070205080204" pitchFamily="34" charset="-128"/>
                <a:cs typeface="MS PGothic" charset="0"/>
              </a:rPr>
              <a:t>presents survey or scientific evidence that the brand is better or better liked than one or more other brands. For years, Crest toothpaste has used scientific evidence to convince buyers that Crest is better than other brands at fighting cavities.</a:t>
            </a:r>
          </a:p>
          <a:p>
            <a:pPr marL="171450" indent="-171450">
              <a:buFont typeface="Arial" panose="020B0604020202020204" pitchFamily="34" charset="0"/>
              <a:buChar char="•"/>
            </a:pPr>
            <a:r>
              <a:rPr kumimoji="1" lang="en-US" sz="1200" i="1" kern="1200" dirty="0">
                <a:solidFill>
                  <a:schemeClr val="tx1"/>
                </a:solidFill>
                <a:effectLst/>
                <a:latin typeface="Times New Roman" pitchFamily="18" charset="0"/>
                <a:ea typeface="MS PGothic" panose="020B0600070205080204" pitchFamily="34" charset="-128"/>
                <a:cs typeface="MS PGothic" charset="0"/>
              </a:rPr>
              <a:t>Testimonial evidence or endorsement</a:t>
            </a:r>
            <a:r>
              <a:rPr kumimoji="1" lang="en-US" sz="1200" i="1" kern="1200" baseline="0" dirty="0">
                <a:solidFill>
                  <a:schemeClr val="tx1"/>
                </a:solidFill>
                <a:effectLst/>
                <a:latin typeface="Times New Roman" pitchFamily="18" charset="0"/>
                <a:ea typeface="MS PGothic" panose="020B0600070205080204" pitchFamily="34" charset="-128"/>
                <a:cs typeface="MS PGothic" charset="0"/>
              </a:rPr>
              <a:t> </a:t>
            </a:r>
            <a:r>
              <a:rPr kumimoji="1" lang="en-US" sz="1200" kern="1200" dirty="0">
                <a:solidFill>
                  <a:schemeClr val="tx1"/>
                </a:solidFill>
                <a:effectLst/>
                <a:latin typeface="Times New Roman" pitchFamily="18" charset="0"/>
                <a:ea typeface="MS PGothic" panose="020B0600070205080204" pitchFamily="34" charset="-128"/>
                <a:cs typeface="MS PGothic" charset="0"/>
              </a:rPr>
              <a:t>features a highly believable or likable source endorsing the product. It could be ordinary people saying how much they like a given product. </a:t>
            </a:r>
          </a:p>
          <a:p>
            <a:endParaRPr lang="en-US" dirty="0"/>
          </a:p>
        </p:txBody>
      </p:sp>
      <p:sp>
        <p:nvSpPr>
          <p:cNvPr id="4" name="Slide Number Placeholder 3"/>
          <p:cNvSpPr>
            <a:spLocks noGrp="1"/>
          </p:cNvSpPr>
          <p:nvPr>
            <p:ph type="sldNum" sz="quarter" idx="5"/>
          </p:nvPr>
        </p:nvSpPr>
        <p:spPr/>
        <p:txBody>
          <a:bodyPr/>
          <a:lstStyle/>
          <a:p>
            <a:pPr>
              <a:defRPr/>
            </a:pPr>
            <a:fld id="{8BF65946-1864-471A-9DAF-EA59BD3B6227}" type="slidenum">
              <a:rPr lang="en-US" altLang="en-US" smtClean="0"/>
              <a:pPr>
                <a:defRPr/>
              </a:pPr>
              <a:t>8</a:t>
            </a:fld>
            <a:endParaRPr lang="en-US" altLang="en-US"/>
          </a:p>
        </p:txBody>
      </p:sp>
    </p:spTree>
    <p:extLst>
      <p:ext uri="{BB962C8B-B14F-4D97-AF65-F5344CB8AC3E}">
        <p14:creationId xmlns:p14="http://schemas.microsoft.com/office/powerpoint/2010/main" val="69906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SIA</a:t>
            </a:r>
            <a:r>
              <a:rPr lang="en-SG" baseline="0" dirty="0"/>
              <a:t> ad, “All around the world, you are a great way to fly”, creates a mood of quality service, comfort and warmth. Even the colour tones are warm tones (yellows and muted feels)</a:t>
            </a:r>
          </a:p>
          <a:p>
            <a:endParaRPr lang="en-SG" baseline="0" dirty="0"/>
          </a:p>
          <a:p>
            <a:r>
              <a:rPr lang="en-SG" baseline="0" dirty="0"/>
              <a:t>The BMW ad and visual creates a mood of speed and thrill. The shoes, with an imprint on the soles of the right shoe suggests that the driver is often pressing on the accelerator, suggesting that he enjoys speeding</a:t>
            </a:r>
            <a:endParaRPr lang="en-SG" dirty="0"/>
          </a:p>
        </p:txBody>
      </p:sp>
      <p:sp>
        <p:nvSpPr>
          <p:cNvPr id="4" name="Slide Number Placeholder 3"/>
          <p:cNvSpPr>
            <a:spLocks noGrp="1"/>
          </p:cNvSpPr>
          <p:nvPr>
            <p:ph type="sldNum" sz="quarter" idx="10"/>
          </p:nvPr>
        </p:nvSpPr>
        <p:spPr/>
        <p:txBody>
          <a:bodyPr/>
          <a:lstStyle/>
          <a:p>
            <a:pPr>
              <a:defRPr/>
            </a:pPr>
            <a:fld id="{8BF65946-1864-471A-9DAF-EA59BD3B6227}" type="slidenum">
              <a:rPr lang="en-US" altLang="en-US" smtClean="0"/>
              <a:pPr>
                <a:defRPr/>
              </a:pPr>
              <a:t>11</a:t>
            </a:fld>
            <a:endParaRPr lang="en-US" altLang="en-US"/>
          </a:p>
        </p:txBody>
      </p:sp>
    </p:spTree>
    <p:extLst>
      <p:ext uri="{BB962C8B-B14F-4D97-AF65-F5344CB8AC3E}">
        <p14:creationId xmlns:p14="http://schemas.microsoft.com/office/powerpoint/2010/main" val="392824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Volkswagen</a:t>
            </a:r>
            <a:r>
              <a:rPr lang="en-SG" baseline="0" dirty="0"/>
              <a:t> commercials were shown during the US Super Bowl Games  in 2011 and 2012. </a:t>
            </a:r>
          </a:p>
          <a:p>
            <a:endParaRPr lang="en-SG" baseline="0" dirty="0"/>
          </a:p>
          <a:p>
            <a:r>
              <a:rPr lang="en-SG" baseline="0" dirty="0"/>
              <a:t>The 2011 version was highly popular and a firm favourite with the audience. It’s emotional and humour appeal resonated with viewers. Following the positive brand image and effectiveness of the 2011 commercial, Volkswagen followed up with the Bark Side with the 2012 commercial. For non-Star Wars fans, there is a word play and pun on “the bark side” as Darth Vader and the Emperor were always known to be the “Dark Side” .</a:t>
            </a:r>
            <a:endParaRPr lang="en-SG" dirty="0"/>
          </a:p>
        </p:txBody>
      </p:sp>
      <p:sp>
        <p:nvSpPr>
          <p:cNvPr id="4" name="Slide Number Placeholder 3"/>
          <p:cNvSpPr>
            <a:spLocks noGrp="1"/>
          </p:cNvSpPr>
          <p:nvPr>
            <p:ph type="sldNum" sz="quarter" idx="10"/>
          </p:nvPr>
        </p:nvSpPr>
        <p:spPr/>
        <p:txBody>
          <a:bodyPr/>
          <a:lstStyle/>
          <a:p>
            <a:pPr>
              <a:defRPr/>
            </a:pPr>
            <a:fld id="{8BF65946-1864-471A-9DAF-EA59BD3B6227}" type="slidenum">
              <a:rPr lang="en-US" altLang="en-US" smtClean="0"/>
              <a:pPr>
                <a:defRPr/>
              </a:pPr>
              <a:t>12</a:t>
            </a:fld>
            <a:endParaRPr lang="en-US" altLang="en-US"/>
          </a:p>
        </p:txBody>
      </p:sp>
    </p:spTree>
    <p:extLst>
      <p:ext uri="{BB962C8B-B14F-4D97-AF65-F5344CB8AC3E}">
        <p14:creationId xmlns:p14="http://schemas.microsoft.com/office/powerpoint/2010/main" val="373455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Marlboro </a:t>
            </a:r>
            <a:r>
              <a:rPr lang="en-SG" baseline="0" dirty="0"/>
              <a:t>– to promote and advertise Marlboro, a cigarette company, the ad agency came up with the “Marlboro Man” who is often personified as the American cowboy; one that is rugged, strong and hardworking.</a:t>
            </a:r>
          </a:p>
          <a:p>
            <a:endParaRPr lang="en-SG" baseline="0" dirty="0"/>
          </a:p>
          <a:p>
            <a:r>
              <a:rPr lang="en-SG" dirty="0"/>
              <a:t>Rosie</a:t>
            </a:r>
            <a:r>
              <a:rPr lang="en-SG" baseline="0" dirty="0"/>
              <a:t> the Riveter, is a cultural pop icon that started in World War II. At that time, with the men out at the battlefields, women had to assume </a:t>
            </a:r>
            <a:r>
              <a:rPr kumimoji="1" lang="en-US" sz="1200" b="0" i="0" kern="1200" dirty="0">
                <a:solidFill>
                  <a:schemeClr val="tx1"/>
                </a:solidFill>
                <a:effectLst/>
                <a:latin typeface="Times New Roman" pitchFamily="18" charset="0"/>
                <a:ea typeface="MS PGothic" panose="020B0600070205080204" pitchFamily="34" charset="-128"/>
                <a:cs typeface="MS PGothic" charset="0"/>
              </a:rPr>
              <a:t>roles by working</a:t>
            </a:r>
            <a:r>
              <a:rPr kumimoji="1" lang="en-US" sz="1200" b="0" i="0" kern="1200" baseline="0" dirty="0">
                <a:solidFill>
                  <a:schemeClr val="tx1"/>
                </a:solidFill>
                <a:effectLst/>
                <a:latin typeface="Times New Roman" pitchFamily="18" charset="0"/>
                <a:ea typeface="MS PGothic" panose="020B0600070205080204" pitchFamily="34" charset="-128"/>
                <a:cs typeface="MS PGothic" charset="0"/>
              </a:rPr>
              <a:t> in </a:t>
            </a:r>
            <a:r>
              <a:rPr kumimoji="1" lang="en-US" sz="1200" b="0" i="0" kern="1200" dirty="0">
                <a:solidFill>
                  <a:schemeClr val="tx1"/>
                </a:solidFill>
                <a:effectLst/>
                <a:latin typeface="Times New Roman" pitchFamily="18" charset="0"/>
                <a:ea typeface="MS PGothic" panose="020B0600070205080204" pitchFamily="34" charset="-128"/>
                <a:cs typeface="MS PGothic" charset="0"/>
              </a:rPr>
              <a:t>jobs that used to be dominated by men (cars, manufacturing, electronics). Rosie the Riveter became to be seen as a symbol of women</a:t>
            </a:r>
            <a:r>
              <a:rPr kumimoji="1" lang="en-US" sz="1200" b="0" i="0" kern="1200" baseline="0" dirty="0">
                <a:solidFill>
                  <a:schemeClr val="tx1"/>
                </a:solidFill>
                <a:effectLst/>
                <a:latin typeface="Times New Roman" pitchFamily="18" charset="0"/>
                <a:ea typeface="MS PGothic" panose="020B0600070205080204" pitchFamily="34" charset="-128"/>
                <a:cs typeface="MS PGothic" charset="0"/>
              </a:rPr>
              <a:t> empowerment, seeking women’s economic advantage and gender equality.</a:t>
            </a:r>
          </a:p>
          <a:p>
            <a:endParaRPr kumimoji="1" lang="en-US" sz="1200" b="0" i="0" kern="1200" baseline="0" dirty="0">
              <a:solidFill>
                <a:schemeClr val="tx1"/>
              </a:solidFill>
              <a:effectLst/>
              <a:latin typeface="Times New Roman" pitchFamily="18" charset="0"/>
              <a:ea typeface="MS PGothic" panose="020B0600070205080204" pitchFamily="34" charset="-128"/>
            </a:endParaRPr>
          </a:p>
          <a:p>
            <a:r>
              <a:rPr kumimoji="1" lang="en-US" sz="1200" b="0" i="0" kern="1200" baseline="0" dirty="0">
                <a:solidFill>
                  <a:schemeClr val="tx1"/>
                </a:solidFill>
                <a:effectLst/>
                <a:latin typeface="Times New Roman" pitchFamily="18" charset="0"/>
                <a:ea typeface="MS PGothic" panose="020B0600070205080204" pitchFamily="34" charset="-128"/>
              </a:rPr>
              <a:t>Superman – someone who can do everything and solve all problems. Except kryptonite.  </a:t>
            </a:r>
            <a:endParaRPr lang="en-SG" dirty="0"/>
          </a:p>
        </p:txBody>
      </p:sp>
      <p:sp>
        <p:nvSpPr>
          <p:cNvPr id="4" name="Slide Number Placeholder 3"/>
          <p:cNvSpPr>
            <a:spLocks noGrp="1"/>
          </p:cNvSpPr>
          <p:nvPr>
            <p:ph type="sldNum" sz="quarter" idx="10"/>
          </p:nvPr>
        </p:nvSpPr>
        <p:spPr/>
        <p:txBody>
          <a:bodyPr/>
          <a:lstStyle/>
          <a:p>
            <a:pPr>
              <a:defRPr/>
            </a:pPr>
            <a:fld id="{8BF65946-1864-471A-9DAF-EA59BD3B6227}" type="slidenum">
              <a:rPr lang="en-US" altLang="en-US" smtClean="0"/>
              <a:pPr>
                <a:defRPr/>
              </a:pPr>
              <a:t>13</a:t>
            </a:fld>
            <a:endParaRPr lang="en-US" altLang="en-US"/>
          </a:p>
        </p:txBody>
      </p:sp>
    </p:spTree>
    <p:extLst>
      <p:ext uri="{BB962C8B-B14F-4D97-AF65-F5344CB8AC3E}">
        <p14:creationId xmlns:p14="http://schemas.microsoft.com/office/powerpoint/2010/main" val="7461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Novel formats can help an advertisement stand out. In this Volkswagen ad, the illustration does most of the work in illustrating the car maker’s parking assist feature.</a:t>
            </a:r>
          </a:p>
          <a:p>
            <a:endParaRPr lang="en-US" sz="1200" kern="1200" dirty="0">
              <a:solidFill>
                <a:schemeClr val="tx1"/>
              </a:solidFill>
              <a:effectLst/>
              <a:latin typeface="+mn-lt"/>
              <a:ea typeface="+mn-ea"/>
              <a:cs typeface="+mn-cs"/>
            </a:endParaRPr>
          </a:p>
          <a:p>
            <a:r>
              <a:rPr lang="x-none" sz="1200" kern="1200" dirty="0">
                <a:solidFill>
                  <a:schemeClr val="tx1"/>
                </a:solidFill>
                <a:effectLst/>
                <a:latin typeface="+mn-lt"/>
                <a:ea typeface="ＭＳ Ｐゴシック" charset="-128"/>
                <a:cs typeface="+mn-cs"/>
              </a:rPr>
              <a:t>The advertiser must choose a </a:t>
            </a:r>
            <a:r>
              <a:rPr lang="x-none" sz="1200" i="1" kern="1200" dirty="0">
                <a:solidFill>
                  <a:schemeClr val="tx1"/>
                </a:solidFill>
                <a:effectLst/>
                <a:latin typeface="+mn-lt"/>
                <a:ea typeface="ＭＳ Ｐゴシック" charset="-128"/>
                <a:cs typeface="+mn-cs"/>
              </a:rPr>
              <a:t>tone</a:t>
            </a:r>
            <a:r>
              <a:rPr lang="x-none" sz="1200" kern="1200" dirty="0">
                <a:solidFill>
                  <a:schemeClr val="tx1"/>
                </a:solidFill>
                <a:effectLst/>
                <a:latin typeface="+mn-lt"/>
                <a:ea typeface="ＭＳ Ｐゴシック" charset="-128"/>
                <a:cs typeface="+mn-cs"/>
              </a:rPr>
              <a:t> for the ad. </a:t>
            </a:r>
            <a:r>
              <a:rPr lang="en-US" sz="1200" kern="1200" dirty="0">
                <a:solidFill>
                  <a:schemeClr val="tx1"/>
                </a:solidFill>
                <a:effectLst/>
                <a:latin typeface="+mn-lt"/>
                <a:ea typeface="ＭＳ Ｐゴシック" charset="-128"/>
                <a:cs typeface="+mn-cs"/>
              </a:rPr>
              <a:t>For example, </a:t>
            </a:r>
            <a:r>
              <a:rPr lang="x-none" sz="1200" kern="1200" dirty="0">
                <a:solidFill>
                  <a:schemeClr val="tx1"/>
                </a:solidFill>
                <a:effectLst/>
                <a:latin typeface="+mn-lt"/>
                <a:ea typeface="ＭＳ Ｐゴシック" charset="-128"/>
                <a:cs typeface="+mn-cs"/>
              </a:rPr>
              <a:t>P&amp;G always uses a positive tone: Its ads say something very positive about its products. Other advertisers now use edgy humor to break through the commercial clutter. Bud Light commercials are famous for this.</a:t>
            </a:r>
            <a:endParaRPr lang="en-US" sz="1200" kern="1200" dirty="0">
              <a:solidFill>
                <a:schemeClr val="tx1"/>
              </a:solidFill>
              <a:effectLst/>
              <a:latin typeface="+mn-lt"/>
              <a:ea typeface="ＭＳ Ｐゴシック" charset="-128"/>
              <a:cs typeface="+mn-cs"/>
            </a:endParaRPr>
          </a:p>
          <a:p>
            <a:endParaRPr lang="en-US" sz="1200" kern="1200" dirty="0">
              <a:solidFill>
                <a:schemeClr val="tx1"/>
              </a:solidFill>
              <a:effectLst/>
              <a:latin typeface="+mn-lt"/>
              <a:ea typeface="ＭＳ Ｐゴシック" charset="-128"/>
              <a:cs typeface="+mn-cs"/>
            </a:endParaRPr>
          </a:p>
          <a:p>
            <a:r>
              <a:rPr lang="x-none" sz="1200" kern="1200" dirty="0">
                <a:solidFill>
                  <a:schemeClr val="tx1"/>
                </a:solidFill>
                <a:effectLst/>
                <a:latin typeface="+mn-lt"/>
                <a:ea typeface="ＭＳ Ｐゴシック" charset="-128"/>
                <a:cs typeface="+mn-cs"/>
              </a:rPr>
              <a:t>The advertiser must use memorable and </a:t>
            </a:r>
            <a:r>
              <a:rPr lang="x-none" sz="1200" i="1" kern="1200" dirty="0">
                <a:solidFill>
                  <a:schemeClr val="tx1"/>
                </a:solidFill>
                <a:effectLst/>
                <a:latin typeface="+mn-lt"/>
                <a:ea typeface="ＭＳ Ｐゴシック" charset="-128"/>
                <a:cs typeface="+mn-cs"/>
              </a:rPr>
              <a:t>attention-getting words </a:t>
            </a:r>
            <a:r>
              <a:rPr lang="x-none" sz="1200" kern="1200" dirty="0">
                <a:solidFill>
                  <a:schemeClr val="tx1"/>
                </a:solidFill>
                <a:effectLst/>
                <a:latin typeface="+mn-lt"/>
                <a:ea typeface="ＭＳ Ｐゴシック" charset="-128"/>
                <a:cs typeface="+mn-cs"/>
              </a:rPr>
              <a:t>in the ad. For example, rather than claiming simply that its laundry detergent is “superconcentrated,” Method asks customers</a:t>
            </a:r>
            <a:r>
              <a:rPr lang="en-US" sz="1200" kern="1200" dirty="0">
                <a:solidFill>
                  <a:schemeClr val="tx1"/>
                </a:solidFill>
                <a:effectLst/>
                <a:latin typeface="+mn-lt"/>
                <a:ea typeface="ＭＳ Ｐゴシック" charset="-128"/>
                <a:cs typeface="+mn-cs"/>
              </a:rPr>
              <a:t>, </a:t>
            </a:r>
            <a:r>
              <a:rPr lang="x-none" sz="1200" kern="1200" dirty="0">
                <a:solidFill>
                  <a:schemeClr val="tx1"/>
                </a:solidFill>
                <a:effectLst/>
                <a:latin typeface="+mn-lt"/>
                <a:ea typeface="ＭＳ Ｐゴシック" charset="-128"/>
                <a:cs typeface="+mn-cs"/>
              </a:rPr>
              <a:t>“Are you jug addicted?” The solution: “Our patent-pending formula that’s so fricken’ concentrated, 50 loads fits in a teeny bottle. . . . With our help, you can get off the jugs and get clean.”</a:t>
            </a:r>
            <a:endParaRPr lang="en-US" sz="1200" kern="1200" dirty="0">
              <a:solidFill>
                <a:schemeClr val="tx1"/>
              </a:solidFill>
              <a:effectLst/>
              <a:latin typeface="+mn-lt"/>
              <a:ea typeface="ＭＳ Ｐゴシック" charset="-128"/>
              <a:cs typeface="+mn-cs"/>
            </a:endParaRPr>
          </a:p>
          <a:p>
            <a:endParaRPr lang="en-US" sz="1200" kern="1200" dirty="0">
              <a:solidFill>
                <a:schemeClr val="tx1"/>
              </a:solidFill>
              <a:effectLst/>
              <a:latin typeface="+mn-lt"/>
              <a:ea typeface="ＭＳ Ｐゴシック" charset="-128"/>
              <a:cs typeface="+mn-cs"/>
            </a:endParaRPr>
          </a:p>
          <a:p>
            <a:r>
              <a:rPr lang="en-US" sz="1200" kern="1200" dirty="0">
                <a:solidFill>
                  <a:schemeClr val="tx1"/>
                </a:solidFill>
                <a:effectLst/>
                <a:latin typeface="+mn-lt"/>
                <a:ea typeface="ＭＳ Ｐゴシック" charset="-128"/>
                <a:cs typeface="+mn-cs"/>
              </a:rPr>
              <a:t>Finally, </a:t>
            </a:r>
            <a:r>
              <a:rPr lang="en-US" sz="1200" i="1" kern="1200" dirty="0">
                <a:solidFill>
                  <a:schemeClr val="tx1"/>
                </a:solidFill>
                <a:effectLst/>
                <a:latin typeface="+mn-lt"/>
                <a:ea typeface="ＭＳ Ｐゴシック" charset="-128"/>
                <a:cs typeface="+mn-cs"/>
              </a:rPr>
              <a:t>format</a:t>
            </a:r>
            <a:r>
              <a:rPr lang="en-US" sz="1200" kern="1200" dirty="0">
                <a:solidFill>
                  <a:schemeClr val="tx1"/>
                </a:solidFill>
                <a:effectLst/>
                <a:latin typeface="+mn-lt"/>
                <a:ea typeface="ＭＳ Ｐゴシック" charset="-128"/>
                <a:cs typeface="+mn-cs"/>
              </a:rPr>
              <a:t> elements make a difference in an ad’s impact as well as in its cost. A small change in an ad’s design can make a big difference in its effect.</a:t>
            </a:r>
            <a:r>
              <a:rPr lang="en-US" sz="1200" kern="1200" baseline="0" dirty="0">
                <a:solidFill>
                  <a:schemeClr val="tx1"/>
                </a:solidFill>
                <a:effectLst/>
                <a:latin typeface="+mn-lt"/>
                <a:ea typeface="ＭＳ Ｐゴシック" charset="-128"/>
                <a:cs typeface="+mn-cs"/>
              </a:rPr>
              <a:t> </a:t>
            </a:r>
            <a:r>
              <a:rPr lang="en-US" sz="1200" kern="1200" dirty="0">
                <a:solidFill>
                  <a:schemeClr val="tx1"/>
                </a:solidFill>
                <a:effectLst/>
                <a:latin typeface="+mn-lt"/>
                <a:ea typeface="ＭＳ Ｐゴシック" charset="-128"/>
                <a:cs typeface="+mn-cs"/>
              </a:rPr>
              <a:t>In a print ad, the </a:t>
            </a:r>
            <a:r>
              <a:rPr lang="en-US" sz="1200" i="1" kern="1200" dirty="0">
                <a:solidFill>
                  <a:schemeClr val="tx1"/>
                </a:solidFill>
                <a:effectLst/>
                <a:latin typeface="+mn-lt"/>
                <a:ea typeface="ＭＳ Ｐゴシック" charset="-128"/>
                <a:cs typeface="+mn-cs"/>
              </a:rPr>
              <a:t>illustration</a:t>
            </a:r>
            <a:r>
              <a:rPr lang="en-US" sz="1200" kern="1200" dirty="0">
                <a:solidFill>
                  <a:schemeClr val="tx1"/>
                </a:solidFill>
                <a:effectLst/>
                <a:latin typeface="+mn-lt"/>
                <a:ea typeface="ＭＳ Ｐゴシック" charset="-128"/>
                <a:cs typeface="+mn-cs"/>
              </a:rPr>
              <a:t> is the first thing the reader notices—it must be strong enough to draw attention. Next, the </a:t>
            </a:r>
            <a:r>
              <a:rPr lang="en-US" sz="1200" i="1" kern="1200" dirty="0">
                <a:solidFill>
                  <a:schemeClr val="tx1"/>
                </a:solidFill>
                <a:effectLst/>
                <a:latin typeface="+mn-lt"/>
                <a:ea typeface="ＭＳ Ｐゴシック" charset="-128"/>
                <a:cs typeface="+mn-cs"/>
              </a:rPr>
              <a:t>headline</a:t>
            </a:r>
            <a:r>
              <a:rPr lang="en-US" sz="1200" kern="1200" dirty="0">
                <a:solidFill>
                  <a:schemeClr val="tx1"/>
                </a:solidFill>
                <a:effectLst/>
                <a:latin typeface="+mn-lt"/>
                <a:ea typeface="ＭＳ Ｐゴシック" charset="-128"/>
                <a:cs typeface="+mn-cs"/>
              </a:rPr>
              <a:t> must effectively entice the right people to read the copy.</a:t>
            </a:r>
            <a:r>
              <a:rPr lang="en-US" sz="1200" kern="1200" baseline="0" dirty="0">
                <a:solidFill>
                  <a:schemeClr val="tx1"/>
                </a:solidFill>
                <a:effectLst/>
                <a:latin typeface="+mn-lt"/>
                <a:ea typeface="ＭＳ Ｐゴシック" charset="-128"/>
                <a:cs typeface="+mn-cs"/>
              </a:rPr>
              <a:t> </a:t>
            </a:r>
            <a:r>
              <a:rPr lang="en-US" sz="1200" kern="1200" dirty="0">
                <a:solidFill>
                  <a:schemeClr val="tx1"/>
                </a:solidFill>
                <a:effectLst/>
                <a:latin typeface="+mn-lt"/>
                <a:ea typeface="ＭＳ Ｐゴシック" charset="-128"/>
                <a:cs typeface="+mn-cs"/>
              </a:rPr>
              <a:t>Finally, the </a:t>
            </a:r>
            <a:r>
              <a:rPr lang="en-US" sz="1200" i="1" kern="1200" dirty="0">
                <a:solidFill>
                  <a:schemeClr val="tx1"/>
                </a:solidFill>
                <a:effectLst/>
                <a:latin typeface="+mn-lt"/>
                <a:ea typeface="ＭＳ Ｐゴシック" charset="-128"/>
                <a:cs typeface="+mn-cs"/>
              </a:rPr>
              <a:t>copy</a:t>
            </a:r>
            <a:r>
              <a:rPr lang="en-US" sz="1200" kern="1200" dirty="0">
                <a:solidFill>
                  <a:schemeClr val="tx1"/>
                </a:solidFill>
                <a:effectLst/>
                <a:latin typeface="+mn-lt"/>
                <a:ea typeface="ＭＳ Ｐゴシック" charset="-128"/>
                <a:cs typeface="+mn-cs"/>
              </a:rPr>
              <a:t>—the main block of text in the ad—must be simple but strong and convincing. </a:t>
            </a:r>
            <a:r>
              <a:rPr lang="en-US" sz="1200" kern="1200" baseline="0" dirty="0">
                <a:solidFill>
                  <a:schemeClr val="tx1"/>
                </a:solidFill>
                <a:effectLst/>
                <a:latin typeface="+mn-lt"/>
                <a:ea typeface="ＭＳ Ｐゴシック" charset="-128"/>
                <a:cs typeface="+mn-cs"/>
              </a:rPr>
              <a:t> </a:t>
            </a:r>
            <a:r>
              <a:rPr lang="en-US" sz="1200" kern="1200" dirty="0">
                <a:solidFill>
                  <a:schemeClr val="tx1"/>
                </a:solidFill>
                <a:effectLst/>
                <a:latin typeface="+mn-lt"/>
                <a:ea typeface="ＭＳ Ｐゴシック" charset="-128"/>
                <a:cs typeface="+mn-cs"/>
              </a:rPr>
              <a:t>Moreover, these three elements must effectively work </a:t>
            </a:r>
            <a:r>
              <a:rPr lang="en-US" sz="1200" i="1" kern="1200" dirty="0">
                <a:solidFill>
                  <a:schemeClr val="tx1"/>
                </a:solidFill>
                <a:effectLst/>
                <a:latin typeface="+mn-lt"/>
                <a:ea typeface="ＭＳ Ｐゴシック" charset="-128"/>
                <a:cs typeface="+mn-cs"/>
              </a:rPr>
              <a:t>together</a:t>
            </a:r>
            <a:r>
              <a:rPr lang="en-US" sz="1200" kern="1200" dirty="0">
                <a:solidFill>
                  <a:schemeClr val="tx1"/>
                </a:solidFill>
                <a:effectLst/>
                <a:latin typeface="+mn-lt"/>
                <a:ea typeface="ＭＳ Ｐゴシック" charset="-128"/>
                <a:cs typeface="+mn-cs"/>
              </a:rPr>
              <a:t> to persuasively present customer value.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398373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ＭＳ Ｐゴシック" charset="-128"/>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92397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328998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419437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2" descr="C:\Users\bizv487\Desktop\PPT-blu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902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351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023" y="4800600"/>
            <a:ext cx="59416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023" y="612775"/>
            <a:ext cx="594169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941023" y="5367338"/>
            <a:ext cx="59416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DABDA3F-DE9A-42F2-94C8-76857530DA5E}" type="slidenum">
              <a:rPr lang="en-US" altLang="en-US"/>
              <a:pPr>
                <a:defRPr/>
              </a:pPr>
              <a:t>‹#›</a:t>
            </a:fld>
            <a:endParaRPr lang="en-US" altLang="en-US"/>
          </a:p>
        </p:txBody>
      </p:sp>
    </p:spTree>
    <p:extLst>
      <p:ext uri="{BB962C8B-B14F-4D97-AF65-F5344CB8AC3E}">
        <p14:creationId xmlns:p14="http://schemas.microsoft.com/office/powerpoint/2010/main" val="271796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52C414-F45B-4D84-8F34-DE200FB670F2}" type="slidenum">
              <a:rPr lang="en-US" altLang="en-US"/>
              <a:pPr>
                <a:defRPr/>
              </a:pPr>
              <a:t>‹#›</a:t>
            </a:fld>
            <a:endParaRPr lang="en-US" altLang="en-US"/>
          </a:p>
        </p:txBody>
      </p:sp>
    </p:spTree>
    <p:extLst>
      <p:ext uri="{BB962C8B-B14F-4D97-AF65-F5344CB8AC3E}">
        <p14:creationId xmlns:p14="http://schemas.microsoft.com/office/powerpoint/2010/main" val="843851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9548" y="274639"/>
            <a:ext cx="222813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141" y="274639"/>
            <a:ext cx="651936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095DE94-A5E5-4022-BFB0-71AC429B2BD5}" type="slidenum">
              <a:rPr lang="en-US" altLang="en-US"/>
              <a:pPr>
                <a:defRPr/>
              </a:pPr>
              <a:t>‹#›</a:t>
            </a:fld>
            <a:endParaRPr lang="en-US" altLang="en-US"/>
          </a:p>
        </p:txBody>
      </p:sp>
    </p:spTree>
    <p:extLst>
      <p:ext uri="{BB962C8B-B14F-4D97-AF65-F5344CB8AC3E}">
        <p14:creationId xmlns:p14="http://schemas.microsoft.com/office/powerpoint/2010/main" val="2413770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101767" y="6172201"/>
            <a:ext cx="9308656"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4849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712" y="2130426"/>
            <a:ext cx="8417401" cy="1470025"/>
          </a:xfrm>
        </p:spPr>
        <p:txBody>
          <a:bodyPr/>
          <a:lstStyle/>
          <a:p>
            <a:r>
              <a:rPr lang="en-US"/>
              <a:t>Click to edit Master title style</a:t>
            </a:r>
          </a:p>
        </p:txBody>
      </p:sp>
      <p:sp>
        <p:nvSpPr>
          <p:cNvPr id="3" name="Subtitle 2"/>
          <p:cNvSpPr>
            <a:spLocks noGrp="1"/>
          </p:cNvSpPr>
          <p:nvPr>
            <p:ph type="subTitle" idx="1"/>
          </p:nvPr>
        </p:nvSpPr>
        <p:spPr>
          <a:xfrm>
            <a:off x="1485424" y="3886200"/>
            <a:ext cx="69319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E64DF6-D8E2-41FC-92D2-F066B278E1A2}" type="slidenum">
              <a:rPr lang="en-US" altLang="en-US"/>
              <a:pPr>
                <a:defRPr/>
              </a:pPr>
              <a:t>‹#›</a:t>
            </a:fld>
            <a:endParaRPr lang="en-US" altLang="en-US"/>
          </a:p>
        </p:txBody>
      </p:sp>
    </p:spTree>
    <p:extLst>
      <p:ext uri="{BB962C8B-B14F-4D97-AF65-F5344CB8AC3E}">
        <p14:creationId xmlns:p14="http://schemas.microsoft.com/office/powerpoint/2010/main" val="192685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7389812" y="5257800"/>
            <a:ext cx="2309812" cy="365125"/>
          </a:xfrm>
        </p:spPr>
        <p:txBody>
          <a:bodyPr/>
          <a:lstStyle>
            <a:lvl1pPr>
              <a:defRPr/>
            </a:lvl1pPr>
          </a:lstStyle>
          <a:p>
            <a:pPr>
              <a:defRPr/>
            </a:pPr>
            <a:fld id="{EEA799C0-8FA9-4BC5-B105-79FDD76B7CAD}" type="slidenum">
              <a:rPr lang="en-US" altLang="en-US"/>
              <a:pPr>
                <a:defRPr/>
              </a:pPr>
              <a:t>‹#›</a:t>
            </a:fld>
            <a:endParaRPr lang="en-US" altLang="en-US"/>
          </a:p>
        </p:txBody>
      </p:sp>
    </p:spTree>
    <p:extLst>
      <p:ext uri="{BB962C8B-B14F-4D97-AF65-F5344CB8AC3E}">
        <p14:creationId xmlns:p14="http://schemas.microsoft.com/office/powerpoint/2010/main" val="299146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255" y="4406901"/>
            <a:ext cx="84174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255" y="2906713"/>
            <a:ext cx="84174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DDD192-15A3-49A6-B434-F8A48DB0DA8A}" type="slidenum">
              <a:rPr lang="en-US" altLang="en-US"/>
              <a:pPr>
                <a:defRPr/>
              </a:pPr>
              <a:t>‹#›</a:t>
            </a:fld>
            <a:endParaRPr lang="en-US" altLang="en-US"/>
          </a:p>
        </p:txBody>
      </p:sp>
    </p:spTree>
    <p:extLst>
      <p:ext uri="{BB962C8B-B14F-4D97-AF65-F5344CB8AC3E}">
        <p14:creationId xmlns:p14="http://schemas.microsoft.com/office/powerpoint/2010/main" val="247415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141" y="1600201"/>
            <a:ext cx="43737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3936" y="1600201"/>
            <a:ext cx="43737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5663827-094D-458E-95FF-80F19FA268F4}" type="slidenum">
              <a:rPr lang="en-US" altLang="en-US"/>
              <a:pPr>
                <a:defRPr/>
              </a:pPr>
              <a:t>‹#›</a:t>
            </a:fld>
            <a:endParaRPr lang="en-US" altLang="en-US"/>
          </a:p>
        </p:txBody>
      </p:sp>
    </p:spTree>
    <p:extLst>
      <p:ext uri="{BB962C8B-B14F-4D97-AF65-F5344CB8AC3E}">
        <p14:creationId xmlns:p14="http://schemas.microsoft.com/office/powerpoint/2010/main" val="9614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141" y="1535113"/>
            <a:ext cx="437546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141" y="2174875"/>
            <a:ext cx="437546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498" y="1535113"/>
            <a:ext cx="437718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498" y="2174875"/>
            <a:ext cx="437718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7647057-779A-4041-88AF-0D4BEE618168}" type="slidenum">
              <a:rPr lang="en-US" altLang="en-US"/>
              <a:pPr>
                <a:defRPr/>
              </a:pPr>
              <a:t>‹#›</a:t>
            </a:fld>
            <a:endParaRPr lang="en-US" altLang="en-US"/>
          </a:p>
        </p:txBody>
      </p:sp>
    </p:spTree>
    <p:extLst>
      <p:ext uri="{BB962C8B-B14F-4D97-AF65-F5344CB8AC3E}">
        <p14:creationId xmlns:p14="http://schemas.microsoft.com/office/powerpoint/2010/main" val="82896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430B628-A919-40E3-BBA1-67A2674BD78F}" type="slidenum">
              <a:rPr lang="en-US" altLang="en-US"/>
              <a:pPr>
                <a:defRPr/>
              </a:pPr>
              <a:t>‹#›</a:t>
            </a:fld>
            <a:endParaRPr lang="en-US" altLang="en-US"/>
          </a:p>
        </p:txBody>
      </p:sp>
    </p:spTree>
    <p:extLst>
      <p:ext uri="{BB962C8B-B14F-4D97-AF65-F5344CB8AC3E}">
        <p14:creationId xmlns:p14="http://schemas.microsoft.com/office/powerpoint/2010/main" val="357892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4A8752D-7A18-4D37-A3B0-5433977A8FB1}" type="slidenum">
              <a:rPr lang="en-US" altLang="en-US"/>
              <a:pPr>
                <a:defRPr/>
              </a:pPr>
              <a:t>‹#›</a:t>
            </a:fld>
            <a:endParaRPr lang="en-US" altLang="en-US"/>
          </a:p>
        </p:txBody>
      </p:sp>
    </p:spTree>
    <p:extLst>
      <p:ext uri="{BB962C8B-B14F-4D97-AF65-F5344CB8AC3E}">
        <p14:creationId xmlns:p14="http://schemas.microsoft.com/office/powerpoint/2010/main" val="3477391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142" y="273050"/>
            <a:ext cx="3257961"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1730" y="273051"/>
            <a:ext cx="553595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142" y="1435101"/>
            <a:ext cx="325796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41AA3C-DD01-4AA3-A15E-77918FC50981}" type="slidenum">
              <a:rPr lang="en-US" altLang="en-US"/>
              <a:pPr>
                <a:defRPr/>
              </a:pPr>
              <a:t>‹#›</a:t>
            </a:fld>
            <a:endParaRPr lang="en-US" altLang="en-US"/>
          </a:p>
        </p:txBody>
      </p:sp>
    </p:spTree>
    <p:extLst>
      <p:ext uri="{BB962C8B-B14F-4D97-AF65-F5344CB8AC3E}">
        <p14:creationId xmlns:p14="http://schemas.microsoft.com/office/powerpoint/2010/main" val="2202914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2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95300" y="1600200"/>
            <a:ext cx="89122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95300" y="6356350"/>
            <a:ext cx="2309813" cy="365125"/>
          </a:xfrm>
          <a:prstGeom prst="rect">
            <a:avLst/>
          </a:prstGeom>
        </p:spPr>
        <p:txBody>
          <a:bodyPr vert="horz" lIns="91440" tIns="45720" rIns="91440" bIns="45720" rtlCol="0" anchor="ctr"/>
          <a:lstStyle>
            <a:lvl1pPr algn="l">
              <a:defRPr sz="1200">
                <a:solidFill>
                  <a:schemeClr val="tx1">
                    <a:tint val="75000"/>
                  </a:schemeClr>
                </a:solidFill>
                <a:latin typeface="Arial Narrow" panose="020B0606020202030204" pitchFamily="34" charset="0"/>
                <a:ea typeface="MS PGothic" panose="020B0600070205080204" pitchFamily="34" charset="-128"/>
                <a:cs typeface="+mn-cs"/>
              </a:defRPr>
            </a:lvl1pPr>
          </a:lstStyle>
          <a:p>
            <a:pPr>
              <a:defRPr/>
            </a:pPr>
            <a:endParaRPr lang="en-US"/>
          </a:p>
        </p:txBody>
      </p:sp>
      <p:sp>
        <p:nvSpPr>
          <p:cNvPr id="5" name="Footer Placeholder 4"/>
          <p:cNvSpPr>
            <a:spLocks noGrp="1"/>
          </p:cNvSpPr>
          <p:nvPr>
            <p:ph type="ftr" sz="quarter" idx="3"/>
          </p:nvPr>
        </p:nvSpPr>
        <p:spPr>
          <a:xfrm>
            <a:off x="3382963" y="6356350"/>
            <a:ext cx="3136900" cy="365125"/>
          </a:xfrm>
          <a:prstGeom prst="rect">
            <a:avLst/>
          </a:prstGeom>
        </p:spPr>
        <p:txBody>
          <a:bodyPr vert="horz" lIns="91440" tIns="45720" rIns="91440" bIns="45720" rtlCol="0" anchor="ctr"/>
          <a:lstStyle>
            <a:lvl1pPr algn="ctr">
              <a:defRPr sz="1200">
                <a:solidFill>
                  <a:schemeClr val="tx1">
                    <a:tint val="75000"/>
                  </a:schemeClr>
                </a:solidFill>
                <a:latin typeface="Arial Narrow" panose="020B0606020202030204" pitchFamily="34" charset="0"/>
                <a:ea typeface="MS PGothic" panose="020B0600070205080204" pitchFamily="34" charset="-128"/>
                <a:cs typeface="+mn-cs"/>
              </a:defRPr>
            </a:lvl1pPr>
          </a:lstStyle>
          <a:p>
            <a:pPr>
              <a:defRPr/>
            </a:pPr>
            <a:endParaRPr lang="en-US"/>
          </a:p>
        </p:txBody>
      </p:sp>
      <p:sp>
        <p:nvSpPr>
          <p:cNvPr id="6" name="Slide Number Placeholder 5"/>
          <p:cNvSpPr>
            <a:spLocks noGrp="1"/>
          </p:cNvSpPr>
          <p:nvPr>
            <p:ph type="sldNum" sz="quarter" idx="4"/>
          </p:nvPr>
        </p:nvSpPr>
        <p:spPr>
          <a:xfrm>
            <a:off x="7097713" y="6356350"/>
            <a:ext cx="2309812"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4589C3C0-1B64-44D4-A06F-09FAFD35B5BB}" type="slidenum">
              <a:rPr lang="en-US" altLang="en-US"/>
              <a:pPr>
                <a:defRPr/>
              </a:pPr>
              <a:t>‹#›</a:t>
            </a:fld>
            <a:endParaRPr lang="en-US" altLang="en-US"/>
          </a:p>
        </p:txBody>
      </p:sp>
      <p:pic>
        <p:nvPicPr>
          <p:cNvPr id="1031" name="Picture 2" descr="C:\Users\bizv487\Desktop\PPT-blue.jpg"/>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0" y="0"/>
            <a:ext cx="9902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4"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5" r:id="rId13"/>
  </p:sldLayoutIdLst>
  <p:hf hdr="0" ftr="0" dt="0"/>
  <p:txStyles>
    <p:titleStyle>
      <a:lvl1pPr algn="ctr" rtl="0" eaLnBrk="0" fontAlgn="base" hangingPunct="0">
        <a:spcBef>
          <a:spcPct val="0"/>
        </a:spcBef>
        <a:spcAft>
          <a:spcPct val="0"/>
        </a:spcAft>
        <a:defRPr sz="4400" b="0" i="0" u="none" kern="1200">
          <a:solidFill>
            <a:schemeClr val="tx1"/>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b="0" i="0" u="none"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ideo" Target="https://www.youtube.com/embed/WpDssef_Uac?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video" Target="https://www.youtube.com/embed/xmdKLPEmsRw?feature=oembed" TargetMode="External"/><Relationship Id="rId1" Type="http://schemas.openxmlformats.org/officeDocument/2006/relationships/video" Target="https://www.youtube.com/embed/uxzlOhWZEZY?feature=oembed" TargetMode="Externa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475E-2CA8-6642-A749-F5BB6847F59B}"/>
              </a:ext>
            </a:extLst>
          </p:cNvPr>
          <p:cNvSpPr>
            <a:spLocks noGrp="1"/>
          </p:cNvSpPr>
          <p:nvPr>
            <p:ph type="ctrTitle"/>
          </p:nvPr>
        </p:nvSpPr>
        <p:spPr/>
        <p:txBody>
          <a:bodyPr/>
          <a:lstStyle/>
          <a:p>
            <a:r>
              <a:rPr lang="en-GB" dirty="0">
                <a:solidFill>
                  <a:schemeClr val="accent6">
                    <a:lumMod val="75000"/>
                  </a:schemeClr>
                </a:solidFill>
              </a:rPr>
              <a:t>Promotions II</a:t>
            </a:r>
          </a:p>
        </p:txBody>
      </p:sp>
      <p:sp>
        <p:nvSpPr>
          <p:cNvPr id="3" name="Subtitle 2">
            <a:extLst>
              <a:ext uri="{FF2B5EF4-FFF2-40B4-BE49-F238E27FC236}">
                <a16:creationId xmlns:a16="http://schemas.microsoft.com/office/drawing/2014/main" id="{A208B85B-FE09-644A-90E0-F66091B5CF6B}"/>
              </a:ext>
            </a:extLst>
          </p:cNvPr>
          <p:cNvSpPr>
            <a:spLocks noGrp="1"/>
          </p:cNvSpPr>
          <p:nvPr>
            <p:ph type="subTitle" idx="1"/>
          </p:nvPr>
        </p:nvSpPr>
        <p:spPr/>
        <p:txBody>
          <a:bodyPr/>
          <a:lstStyle/>
          <a:p>
            <a:r>
              <a:rPr lang="en-GB" dirty="0"/>
              <a:t>Lecture 10</a:t>
            </a:r>
          </a:p>
        </p:txBody>
      </p:sp>
      <p:sp>
        <p:nvSpPr>
          <p:cNvPr id="4" name="Slide Number Placeholder 3">
            <a:extLst>
              <a:ext uri="{FF2B5EF4-FFF2-40B4-BE49-F238E27FC236}">
                <a16:creationId xmlns:a16="http://schemas.microsoft.com/office/drawing/2014/main" id="{157BF7C7-3F62-6443-B1C7-7C333636E6C3}"/>
              </a:ext>
            </a:extLst>
          </p:cNvPr>
          <p:cNvSpPr>
            <a:spLocks noGrp="1"/>
          </p:cNvSpPr>
          <p:nvPr>
            <p:ph type="sldNum" sz="quarter" idx="12"/>
          </p:nvPr>
        </p:nvSpPr>
        <p:spPr/>
        <p:txBody>
          <a:bodyPr/>
          <a:lstStyle/>
          <a:p>
            <a:pPr>
              <a:defRPr/>
            </a:pPr>
            <a:fld id="{7BE64DF6-D8E2-41FC-92D2-F066B278E1A2}" type="slidenum">
              <a:rPr lang="en-US" altLang="en-US" smtClean="0"/>
              <a:pPr>
                <a:defRPr/>
              </a:pPr>
              <a:t>1</a:t>
            </a:fld>
            <a:endParaRPr lang="en-US" altLang="en-US"/>
          </a:p>
        </p:txBody>
      </p:sp>
    </p:spTree>
    <p:extLst>
      <p:ext uri="{BB962C8B-B14F-4D97-AF65-F5344CB8AC3E}">
        <p14:creationId xmlns:p14="http://schemas.microsoft.com/office/powerpoint/2010/main" val="944393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BEDC-353A-9F43-BB16-AE09E5D1B317}"/>
              </a:ext>
            </a:extLst>
          </p:cNvPr>
          <p:cNvSpPr>
            <a:spLocks noGrp="1"/>
          </p:cNvSpPr>
          <p:nvPr>
            <p:ph type="title"/>
          </p:nvPr>
        </p:nvSpPr>
        <p:spPr/>
        <p:txBody>
          <a:bodyPr/>
          <a:lstStyle/>
          <a:p>
            <a:r>
              <a:rPr lang="en-US" dirty="0"/>
              <a:t>Fantasy</a:t>
            </a:r>
          </a:p>
        </p:txBody>
      </p:sp>
      <p:sp>
        <p:nvSpPr>
          <p:cNvPr id="7" name="Text Placeholder 6">
            <a:extLst>
              <a:ext uri="{FF2B5EF4-FFF2-40B4-BE49-F238E27FC236}">
                <a16:creationId xmlns:a16="http://schemas.microsoft.com/office/drawing/2014/main" id="{1C62797E-37AF-364A-BAE4-0E3F6BC6D8CB}"/>
              </a:ext>
            </a:extLst>
          </p:cNvPr>
          <p:cNvSpPr>
            <a:spLocks noGrp="1"/>
          </p:cNvSpPr>
          <p:nvPr>
            <p:ph type="body" idx="1"/>
          </p:nvPr>
        </p:nvSpPr>
        <p:spPr/>
        <p:txBody>
          <a:bodyPr/>
          <a:lstStyle/>
          <a:p>
            <a:r>
              <a:rPr lang="en-US" dirty="0"/>
              <a:t>Cartier Odyssey (3:30 mins)</a:t>
            </a:r>
          </a:p>
        </p:txBody>
      </p:sp>
      <p:pic>
        <p:nvPicPr>
          <p:cNvPr id="11" name="Online Media 10" descr="L'OdyssÃ©e de Cartier Pub 2012 HD1080">
            <a:hlinkClick r:id="" action="ppaction://media"/>
            <a:extLst>
              <a:ext uri="{FF2B5EF4-FFF2-40B4-BE49-F238E27FC236}">
                <a16:creationId xmlns:a16="http://schemas.microsoft.com/office/drawing/2014/main" id="{AA343F14-BE99-0D41-96B0-9B936AC9B485}"/>
              </a:ext>
            </a:extLst>
          </p:cNvPr>
          <p:cNvPicPr>
            <a:picLocks noGrp="1" noRot="1" noChangeAspect="1"/>
          </p:cNvPicPr>
          <p:nvPr>
            <p:ph sz="half" idx="2"/>
            <a:videoFile r:link="rId1"/>
          </p:nvPr>
        </p:nvPicPr>
        <p:blipFill>
          <a:blip r:embed="rId3"/>
          <a:stretch>
            <a:fillRect/>
          </a:stretch>
        </p:blipFill>
        <p:spPr>
          <a:xfrm>
            <a:off x="495300" y="2919413"/>
            <a:ext cx="4375150" cy="2460625"/>
          </a:xfrm>
          <a:prstGeom prst="rect">
            <a:avLst/>
          </a:prstGeom>
        </p:spPr>
      </p:pic>
      <p:sp>
        <p:nvSpPr>
          <p:cNvPr id="9" name="Text Placeholder 8">
            <a:extLst>
              <a:ext uri="{FF2B5EF4-FFF2-40B4-BE49-F238E27FC236}">
                <a16:creationId xmlns:a16="http://schemas.microsoft.com/office/drawing/2014/main" id="{DF24CAAA-9426-3F45-B579-1DC0572BA87A}"/>
              </a:ext>
            </a:extLst>
          </p:cNvPr>
          <p:cNvSpPr>
            <a:spLocks noGrp="1"/>
          </p:cNvSpPr>
          <p:nvPr>
            <p:ph type="body" sz="quarter" idx="3"/>
          </p:nvPr>
        </p:nvSpPr>
        <p:spPr/>
        <p:txBody>
          <a:bodyPr/>
          <a:lstStyle/>
          <a:p>
            <a:endParaRPr lang="en-US" dirty="0"/>
          </a:p>
        </p:txBody>
      </p:sp>
      <p:sp>
        <p:nvSpPr>
          <p:cNvPr id="10" name="Content Placeholder 9">
            <a:extLst>
              <a:ext uri="{FF2B5EF4-FFF2-40B4-BE49-F238E27FC236}">
                <a16:creationId xmlns:a16="http://schemas.microsoft.com/office/drawing/2014/main" id="{AC2B1177-8DE7-274B-A799-045E733476F7}"/>
              </a:ext>
            </a:extLst>
          </p:cNvPr>
          <p:cNvSpPr>
            <a:spLocks noGrp="1"/>
          </p:cNvSpPr>
          <p:nvPr>
            <p:ph sz="quarter" idx="4"/>
          </p:nvPr>
        </p:nvSpPr>
        <p:spPr>
          <a:xfrm>
            <a:off x="5030497" y="2174875"/>
            <a:ext cx="4872327" cy="3424238"/>
          </a:xfrm>
        </p:spPr>
        <p:txBody>
          <a:bodyPr/>
          <a:lstStyle/>
          <a:p>
            <a:r>
              <a:rPr lang="en-US" sz="1800" dirty="0"/>
              <a:t>The panther is Cartier’s signature animal symbol</a:t>
            </a:r>
          </a:p>
          <a:p>
            <a:r>
              <a:rPr lang="en-US" sz="1800" dirty="0"/>
              <a:t>Ad targets at high end customers from Europe, China, India and Russia</a:t>
            </a:r>
          </a:p>
          <a:p>
            <a:r>
              <a:rPr lang="en-US" sz="1800" dirty="0"/>
              <a:t>Evokes old-world luxury charm but is designed for the modern lady/man with status and wealth</a:t>
            </a:r>
          </a:p>
          <a:p>
            <a:r>
              <a:rPr lang="en-US" sz="1800" dirty="0"/>
              <a:t>We see the panther returning to its Parisian lady owner at the end</a:t>
            </a:r>
          </a:p>
          <a:p>
            <a:r>
              <a:rPr lang="en-US" sz="1800" dirty="0"/>
              <a:t>This is an example of visual storytelling using fantasy as the message execution style</a:t>
            </a:r>
          </a:p>
        </p:txBody>
      </p:sp>
      <p:sp>
        <p:nvSpPr>
          <p:cNvPr id="4" name="Slide Number Placeholder 3">
            <a:extLst>
              <a:ext uri="{FF2B5EF4-FFF2-40B4-BE49-F238E27FC236}">
                <a16:creationId xmlns:a16="http://schemas.microsoft.com/office/drawing/2014/main" id="{4F607DC1-0921-754C-829F-0D9DD014D3D4}"/>
              </a:ext>
            </a:extLst>
          </p:cNvPr>
          <p:cNvSpPr>
            <a:spLocks noGrp="1"/>
          </p:cNvSpPr>
          <p:nvPr>
            <p:ph type="sldNum" sz="quarter" idx="12"/>
          </p:nvPr>
        </p:nvSpPr>
        <p:spPr/>
        <p:txBody>
          <a:bodyPr/>
          <a:lstStyle/>
          <a:p>
            <a:pPr>
              <a:defRPr/>
            </a:pPr>
            <a:fld id="{EEA799C0-8FA9-4BC5-B105-79FDD76B7CAD}" type="slidenum">
              <a:rPr lang="en-US" altLang="en-US" smtClean="0"/>
              <a:pPr>
                <a:defRPr/>
              </a:pPr>
              <a:t>10</a:t>
            </a:fld>
            <a:endParaRPr lang="en-US" altLang="en-US"/>
          </a:p>
        </p:txBody>
      </p:sp>
    </p:spTree>
    <p:extLst>
      <p:ext uri="{BB962C8B-B14F-4D97-AF65-F5344CB8AC3E}">
        <p14:creationId xmlns:p14="http://schemas.microsoft.com/office/powerpoint/2010/main" val="159690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C7C1-89BB-E641-AD9C-69D46A49AD22}"/>
              </a:ext>
            </a:extLst>
          </p:cNvPr>
          <p:cNvSpPr>
            <a:spLocks noGrp="1"/>
          </p:cNvSpPr>
          <p:nvPr>
            <p:ph type="title"/>
          </p:nvPr>
        </p:nvSpPr>
        <p:spPr/>
        <p:txBody>
          <a:bodyPr/>
          <a:lstStyle/>
          <a:p>
            <a:r>
              <a:rPr lang="en-US" dirty="0"/>
              <a:t>Mood</a:t>
            </a:r>
          </a:p>
        </p:txBody>
      </p:sp>
      <p:pic>
        <p:nvPicPr>
          <p:cNvPr id="5" name="Content Placeholder 4">
            <a:extLst>
              <a:ext uri="{FF2B5EF4-FFF2-40B4-BE49-F238E27FC236}">
                <a16:creationId xmlns:a16="http://schemas.microsoft.com/office/drawing/2014/main" id="{450AA517-AB05-6E41-914F-726FC7FDB11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31812" y="1971033"/>
            <a:ext cx="4404734" cy="2915934"/>
          </a:xfrm>
          <a:prstGeom prst="rect">
            <a:avLst/>
          </a:prstGeom>
        </p:spPr>
      </p:pic>
      <p:sp>
        <p:nvSpPr>
          <p:cNvPr id="4" name="Slide Number Placeholder 3">
            <a:extLst>
              <a:ext uri="{FF2B5EF4-FFF2-40B4-BE49-F238E27FC236}">
                <a16:creationId xmlns:a16="http://schemas.microsoft.com/office/drawing/2014/main" id="{67D7EE61-C602-8841-AA23-778931A68166}"/>
              </a:ext>
            </a:extLst>
          </p:cNvPr>
          <p:cNvSpPr>
            <a:spLocks noGrp="1"/>
          </p:cNvSpPr>
          <p:nvPr>
            <p:ph type="sldNum" sz="quarter" idx="12"/>
          </p:nvPr>
        </p:nvSpPr>
        <p:spPr/>
        <p:txBody>
          <a:bodyPr/>
          <a:lstStyle/>
          <a:p>
            <a:pPr>
              <a:defRPr/>
            </a:pPr>
            <a:fld id="{EEA799C0-8FA9-4BC5-B105-79FDD76B7CAD}" type="slidenum">
              <a:rPr lang="en-US" altLang="en-US" smtClean="0"/>
              <a:pPr>
                <a:defRPr/>
              </a:pPr>
              <a:t>11</a:t>
            </a:fld>
            <a:endParaRPr lang="en-US" altLang="en-US"/>
          </a:p>
        </p:txBody>
      </p:sp>
      <p:pic>
        <p:nvPicPr>
          <p:cNvPr id="7" name="Picture 6">
            <a:extLst>
              <a:ext uri="{FF2B5EF4-FFF2-40B4-BE49-F238E27FC236}">
                <a16:creationId xmlns:a16="http://schemas.microsoft.com/office/drawing/2014/main" id="{6DC43D90-4F8D-F64B-8CC0-CF722D1803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9133" y="1971033"/>
            <a:ext cx="4176804" cy="2958569"/>
          </a:xfrm>
          <a:prstGeom prst="rect">
            <a:avLst/>
          </a:prstGeom>
        </p:spPr>
      </p:pic>
    </p:spTree>
    <p:extLst>
      <p:ext uri="{BB962C8B-B14F-4D97-AF65-F5344CB8AC3E}">
        <p14:creationId xmlns:p14="http://schemas.microsoft.com/office/powerpoint/2010/main" val="234479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899A-01CB-B541-935E-B3767D891F87}"/>
              </a:ext>
            </a:extLst>
          </p:cNvPr>
          <p:cNvSpPr>
            <a:spLocks noGrp="1"/>
          </p:cNvSpPr>
          <p:nvPr>
            <p:ph type="title"/>
          </p:nvPr>
        </p:nvSpPr>
        <p:spPr/>
        <p:txBody>
          <a:bodyPr/>
          <a:lstStyle/>
          <a:p>
            <a:r>
              <a:rPr lang="en-US" dirty="0"/>
              <a:t>Musical </a:t>
            </a:r>
            <a:r>
              <a:rPr lang="en-US" sz="1600" dirty="0"/>
              <a:t>my personal </a:t>
            </a:r>
            <a:r>
              <a:rPr lang="en-US" sz="1600" dirty="0" err="1"/>
              <a:t>faves</a:t>
            </a:r>
            <a:endParaRPr lang="en-US" sz="1600" dirty="0"/>
          </a:p>
        </p:txBody>
      </p:sp>
      <p:sp>
        <p:nvSpPr>
          <p:cNvPr id="7" name="Text Placeholder 6">
            <a:extLst>
              <a:ext uri="{FF2B5EF4-FFF2-40B4-BE49-F238E27FC236}">
                <a16:creationId xmlns:a16="http://schemas.microsoft.com/office/drawing/2014/main" id="{B968E252-E91C-CE4D-B5F8-DEA63BB127BB}"/>
              </a:ext>
            </a:extLst>
          </p:cNvPr>
          <p:cNvSpPr>
            <a:spLocks noGrp="1"/>
          </p:cNvSpPr>
          <p:nvPr>
            <p:ph type="body" idx="1"/>
          </p:nvPr>
        </p:nvSpPr>
        <p:spPr/>
        <p:txBody>
          <a:bodyPr/>
          <a:lstStyle/>
          <a:p>
            <a:r>
              <a:rPr lang="en-US" sz="2000" dirty="0"/>
              <a:t>Volkswagen : Star Wars |2011 (1min)</a:t>
            </a:r>
          </a:p>
        </p:txBody>
      </p:sp>
      <p:sp>
        <p:nvSpPr>
          <p:cNvPr id="9" name="Text Placeholder 8">
            <a:extLst>
              <a:ext uri="{FF2B5EF4-FFF2-40B4-BE49-F238E27FC236}">
                <a16:creationId xmlns:a16="http://schemas.microsoft.com/office/drawing/2014/main" id="{D890C8CC-7E00-304B-9C45-5AAC7F920580}"/>
              </a:ext>
            </a:extLst>
          </p:cNvPr>
          <p:cNvSpPr>
            <a:spLocks noGrp="1"/>
          </p:cNvSpPr>
          <p:nvPr>
            <p:ph type="body" sz="quarter" idx="3"/>
          </p:nvPr>
        </p:nvSpPr>
        <p:spPr>
          <a:xfrm>
            <a:off x="5030498" y="1535113"/>
            <a:ext cx="4645314" cy="639762"/>
          </a:xfrm>
        </p:spPr>
        <p:txBody>
          <a:bodyPr/>
          <a:lstStyle/>
          <a:p>
            <a:r>
              <a:rPr lang="en-US" sz="2000" dirty="0"/>
              <a:t>Volkswagen : The Bark Side | 2012 (1 min)</a:t>
            </a:r>
          </a:p>
        </p:txBody>
      </p:sp>
      <p:pic>
        <p:nvPicPr>
          <p:cNvPr id="14" name="Online Media 13" descr="Pub STAR WARS Volkswagen 2012 : The Bark Side">
            <a:hlinkClick r:id="" action="ppaction://media"/>
            <a:extLst>
              <a:ext uri="{FF2B5EF4-FFF2-40B4-BE49-F238E27FC236}">
                <a16:creationId xmlns:a16="http://schemas.microsoft.com/office/drawing/2014/main" id="{B1CE00A4-8242-4F49-912D-AB108A52ACFB}"/>
              </a:ext>
            </a:extLst>
          </p:cNvPr>
          <p:cNvPicPr>
            <a:picLocks noGrp="1" noRot="1" noChangeAspect="1"/>
          </p:cNvPicPr>
          <p:nvPr>
            <p:ph sz="quarter" idx="4"/>
            <a:videoFile r:link="rId1"/>
          </p:nvPr>
        </p:nvPicPr>
        <p:blipFill>
          <a:blip r:embed="rId5"/>
          <a:stretch>
            <a:fillRect/>
          </a:stretch>
        </p:blipFill>
        <p:spPr>
          <a:xfrm>
            <a:off x="5030788" y="2919413"/>
            <a:ext cx="4376737" cy="2462212"/>
          </a:xfrm>
          <a:prstGeom prst="rect">
            <a:avLst/>
          </a:prstGeom>
        </p:spPr>
      </p:pic>
      <p:sp>
        <p:nvSpPr>
          <p:cNvPr id="4" name="Slide Number Placeholder 3">
            <a:extLst>
              <a:ext uri="{FF2B5EF4-FFF2-40B4-BE49-F238E27FC236}">
                <a16:creationId xmlns:a16="http://schemas.microsoft.com/office/drawing/2014/main" id="{70304956-77EF-DA4D-AE7A-EB9B0C211C2E}"/>
              </a:ext>
            </a:extLst>
          </p:cNvPr>
          <p:cNvSpPr>
            <a:spLocks noGrp="1"/>
          </p:cNvSpPr>
          <p:nvPr>
            <p:ph type="sldNum" sz="quarter" idx="12"/>
          </p:nvPr>
        </p:nvSpPr>
        <p:spPr/>
        <p:txBody>
          <a:bodyPr/>
          <a:lstStyle/>
          <a:p>
            <a:pPr>
              <a:defRPr/>
            </a:pPr>
            <a:fld id="{EEA799C0-8FA9-4BC5-B105-79FDD76B7CAD}" type="slidenum">
              <a:rPr lang="en-US" altLang="en-US" smtClean="0"/>
              <a:pPr>
                <a:defRPr/>
              </a:pPr>
              <a:t>12</a:t>
            </a:fld>
            <a:endParaRPr lang="en-US" altLang="en-US"/>
          </a:p>
        </p:txBody>
      </p:sp>
      <p:pic>
        <p:nvPicPr>
          <p:cNvPr id="13" name="Online Media 12" descr="Volkswagen Commercial: The Force Star Wars Das Auto">
            <a:hlinkClick r:id="" action="ppaction://media"/>
            <a:extLst>
              <a:ext uri="{FF2B5EF4-FFF2-40B4-BE49-F238E27FC236}">
                <a16:creationId xmlns:a16="http://schemas.microsoft.com/office/drawing/2014/main" id="{D377501E-59C6-A34F-BC3F-377FFFF7FE52}"/>
              </a:ext>
            </a:extLst>
          </p:cNvPr>
          <p:cNvPicPr>
            <a:picLocks noGrp="1" noRot="1" noChangeAspect="1"/>
          </p:cNvPicPr>
          <p:nvPr>
            <p:ph sz="half" idx="2"/>
            <a:videoFile r:link="rId2"/>
          </p:nvPr>
        </p:nvPicPr>
        <p:blipFill>
          <a:blip r:embed="rId6"/>
          <a:stretch>
            <a:fillRect/>
          </a:stretch>
        </p:blipFill>
        <p:spPr>
          <a:xfrm>
            <a:off x="495300" y="2511425"/>
            <a:ext cx="4375150" cy="3278188"/>
          </a:xfrm>
          <a:prstGeom prst="rect">
            <a:avLst/>
          </a:prstGeom>
        </p:spPr>
      </p:pic>
      <p:pic>
        <p:nvPicPr>
          <p:cNvPr id="17" name="Graphic 16" descr="Sunglasses face with no fill">
            <a:extLst>
              <a:ext uri="{FF2B5EF4-FFF2-40B4-BE49-F238E27FC236}">
                <a16:creationId xmlns:a16="http://schemas.microsoft.com/office/drawing/2014/main" id="{46A94257-81A3-1141-9A3E-1E6B1C8653D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04012" y="852942"/>
            <a:ext cx="239858" cy="253600"/>
          </a:xfrm>
          <a:prstGeom prst="rect">
            <a:avLst/>
          </a:prstGeom>
        </p:spPr>
      </p:pic>
    </p:spTree>
    <p:extLst>
      <p:ext uri="{BB962C8B-B14F-4D97-AF65-F5344CB8AC3E}">
        <p14:creationId xmlns:p14="http://schemas.microsoft.com/office/powerpoint/2010/main" val="39327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135A-6AC6-8F41-AE04-9980AA360ECF}"/>
              </a:ext>
            </a:extLst>
          </p:cNvPr>
          <p:cNvSpPr>
            <a:spLocks noGrp="1"/>
          </p:cNvSpPr>
          <p:nvPr>
            <p:ph type="title"/>
          </p:nvPr>
        </p:nvSpPr>
        <p:spPr/>
        <p:txBody>
          <a:bodyPr/>
          <a:lstStyle/>
          <a:p>
            <a:r>
              <a:rPr lang="en-US" dirty="0"/>
              <a:t>Personality</a:t>
            </a:r>
          </a:p>
        </p:txBody>
      </p:sp>
      <p:sp>
        <p:nvSpPr>
          <p:cNvPr id="4" name="Slide Number Placeholder 3">
            <a:extLst>
              <a:ext uri="{FF2B5EF4-FFF2-40B4-BE49-F238E27FC236}">
                <a16:creationId xmlns:a16="http://schemas.microsoft.com/office/drawing/2014/main" id="{B389992E-9F1F-1342-92B0-CCB81ED55725}"/>
              </a:ext>
            </a:extLst>
          </p:cNvPr>
          <p:cNvSpPr>
            <a:spLocks noGrp="1"/>
          </p:cNvSpPr>
          <p:nvPr>
            <p:ph type="sldNum" sz="quarter" idx="12"/>
          </p:nvPr>
        </p:nvSpPr>
        <p:spPr/>
        <p:txBody>
          <a:bodyPr/>
          <a:lstStyle/>
          <a:p>
            <a:pPr>
              <a:defRPr/>
            </a:pPr>
            <a:fld id="{EEA799C0-8FA9-4BC5-B105-79FDD76B7CAD}" type="slidenum">
              <a:rPr lang="en-US" altLang="en-US" smtClean="0"/>
              <a:pPr>
                <a:defRPr/>
              </a:pPr>
              <a:t>13</a:t>
            </a:fld>
            <a:endParaRPr lang="en-US" altLang="en-US"/>
          </a:p>
        </p:txBody>
      </p:sp>
      <p:pic>
        <p:nvPicPr>
          <p:cNvPr id="5" name="Content Placeholder 4">
            <a:extLst>
              <a:ext uri="{FF2B5EF4-FFF2-40B4-BE49-F238E27FC236}">
                <a16:creationId xmlns:a16="http://schemas.microsoft.com/office/drawing/2014/main" id="{25AC2C88-2D65-804B-9083-9F6DED5DD704}"/>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27412" y="1580999"/>
            <a:ext cx="2209800" cy="2864556"/>
          </a:xfrm>
          <a:prstGeom prst="rect">
            <a:avLst/>
          </a:prstGeom>
        </p:spPr>
      </p:pic>
      <p:pic>
        <p:nvPicPr>
          <p:cNvPr id="8" name="Picture 7">
            <a:extLst>
              <a:ext uri="{FF2B5EF4-FFF2-40B4-BE49-F238E27FC236}">
                <a16:creationId xmlns:a16="http://schemas.microsoft.com/office/drawing/2014/main" id="{3963A341-95BB-E041-AC7E-909443D575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4543" y="1363663"/>
            <a:ext cx="2501900" cy="3213100"/>
          </a:xfrm>
          <a:prstGeom prst="rect">
            <a:avLst/>
          </a:prstGeom>
        </p:spPr>
      </p:pic>
      <p:pic>
        <p:nvPicPr>
          <p:cNvPr id="9" name="Picture 8">
            <a:extLst>
              <a:ext uri="{FF2B5EF4-FFF2-40B4-BE49-F238E27FC236}">
                <a16:creationId xmlns:a16="http://schemas.microsoft.com/office/drawing/2014/main" id="{B9334AF7-8ECC-E14F-93E7-C9E791CFABE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5037" y="1827213"/>
            <a:ext cx="3429000" cy="2286000"/>
          </a:xfrm>
          <a:prstGeom prst="rect">
            <a:avLst/>
          </a:prstGeom>
        </p:spPr>
      </p:pic>
    </p:spTree>
    <p:extLst>
      <p:ext uri="{BB962C8B-B14F-4D97-AF65-F5344CB8AC3E}">
        <p14:creationId xmlns:p14="http://schemas.microsoft.com/office/powerpoint/2010/main" val="405690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AB4C-EE39-CE42-8F9A-0FDEFE31DAE3}"/>
              </a:ext>
            </a:extLst>
          </p:cNvPr>
          <p:cNvSpPr>
            <a:spLocks noGrp="1"/>
          </p:cNvSpPr>
          <p:nvPr>
            <p:ph type="title"/>
          </p:nvPr>
        </p:nvSpPr>
        <p:spPr/>
        <p:txBody>
          <a:bodyPr/>
          <a:lstStyle/>
          <a:p>
            <a:r>
              <a:rPr lang="en-US" dirty="0"/>
              <a:t>Testimonial</a:t>
            </a:r>
          </a:p>
        </p:txBody>
      </p:sp>
      <p:sp>
        <p:nvSpPr>
          <p:cNvPr id="4" name="Slide Number Placeholder 3">
            <a:extLst>
              <a:ext uri="{FF2B5EF4-FFF2-40B4-BE49-F238E27FC236}">
                <a16:creationId xmlns:a16="http://schemas.microsoft.com/office/drawing/2014/main" id="{A497A1B5-A240-BC41-9A9C-5DE4F1A2DE75}"/>
              </a:ext>
            </a:extLst>
          </p:cNvPr>
          <p:cNvSpPr>
            <a:spLocks noGrp="1"/>
          </p:cNvSpPr>
          <p:nvPr>
            <p:ph type="sldNum" sz="quarter" idx="12"/>
          </p:nvPr>
        </p:nvSpPr>
        <p:spPr/>
        <p:txBody>
          <a:bodyPr/>
          <a:lstStyle/>
          <a:p>
            <a:pPr>
              <a:defRPr/>
            </a:pPr>
            <a:fld id="{EEA799C0-8FA9-4BC5-B105-79FDD76B7CAD}" type="slidenum">
              <a:rPr lang="en-US" altLang="en-US" smtClean="0"/>
              <a:pPr>
                <a:defRPr/>
              </a:pPr>
              <a:t>14</a:t>
            </a:fld>
            <a:endParaRPr lang="en-US" altLang="en-US"/>
          </a:p>
        </p:txBody>
      </p:sp>
      <p:pic>
        <p:nvPicPr>
          <p:cNvPr id="6" name="Picture 5">
            <a:extLst>
              <a:ext uri="{FF2B5EF4-FFF2-40B4-BE49-F238E27FC236}">
                <a16:creationId xmlns:a16="http://schemas.microsoft.com/office/drawing/2014/main" id="{1B64BB34-03F7-7348-919B-B3BBA6642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80012" y="2384425"/>
            <a:ext cx="4419600" cy="2209800"/>
          </a:xfrm>
          <a:prstGeom prst="rect">
            <a:avLst/>
          </a:prstGeom>
        </p:spPr>
      </p:pic>
      <p:pic>
        <p:nvPicPr>
          <p:cNvPr id="8" name="Picture 7">
            <a:extLst>
              <a:ext uri="{FF2B5EF4-FFF2-40B4-BE49-F238E27FC236}">
                <a16:creationId xmlns:a16="http://schemas.microsoft.com/office/drawing/2014/main" id="{8572F4F0-A612-504F-8DD9-501C4D808C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012" y="1720850"/>
            <a:ext cx="4390222" cy="3536950"/>
          </a:xfrm>
          <a:prstGeom prst="rect">
            <a:avLst/>
          </a:prstGeom>
        </p:spPr>
      </p:pic>
    </p:spTree>
    <p:extLst>
      <p:ext uri="{BB962C8B-B14F-4D97-AF65-F5344CB8AC3E}">
        <p14:creationId xmlns:p14="http://schemas.microsoft.com/office/powerpoint/2010/main" val="50808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Expertise</a:t>
            </a:r>
            <a:endParaRPr lang="en-SG" dirty="0"/>
          </a:p>
        </p:txBody>
      </p:sp>
      <p:sp>
        <p:nvSpPr>
          <p:cNvPr id="4" name="Slide Number Placeholder 3"/>
          <p:cNvSpPr>
            <a:spLocks noGrp="1"/>
          </p:cNvSpPr>
          <p:nvPr>
            <p:ph type="sldNum" sz="quarter" idx="12"/>
          </p:nvPr>
        </p:nvSpPr>
        <p:spPr/>
        <p:txBody>
          <a:bodyPr/>
          <a:lstStyle/>
          <a:p>
            <a:pPr>
              <a:defRPr/>
            </a:pPr>
            <a:fld id="{EEA799C0-8FA9-4BC5-B105-79FDD76B7CAD}" type="slidenum">
              <a:rPr lang="en-US" altLang="en-US" smtClean="0"/>
              <a:pPr>
                <a:defRPr/>
              </a:pPr>
              <a:t>15</a:t>
            </a:fld>
            <a:endParaRPr lang="en-US" altLang="en-US"/>
          </a:p>
        </p:txBody>
      </p:sp>
      <p:pic>
        <p:nvPicPr>
          <p:cNvPr id="7" name="Picture 2" descr="Image result for scientific evidence advertising examples"/>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759680" y="1253613"/>
            <a:ext cx="2262981" cy="4525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moking kill scientific evidenc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1412" y="1417638"/>
            <a:ext cx="3828462" cy="436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76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C61E-B22F-EF4A-B38B-810B34E5056F}"/>
              </a:ext>
            </a:extLst>
          </p:cNvPr>
          <p:cNvSpPr>
            <a:spLocks noGrp="1"/>
          </p:cNvSpPr>
          <p:nvPr>
            <p:ph type="title"/>
          </p:nvPr>
        </p:nvSpPr>
        <p:spPr/>
        <p:txBody>
          <a:bodyPr/>
          <a:lstStyle/>
          <a:p>
            <a:r>
              <a:rPr lang="en-US" sz="3600" dirty="0"/>
              <a:t>Endorsement / Lifestyle / Personality Symbol</a:t>
            </a:r>
          </a:p>
        </p:txBody>
      </p:sp>
      <p:sp>
        <p:nvSpPr>
          <p:cNvPr id="4" name="Slide Number Placeholder 3">
            <a:extLst>
              <a:ext uri="{FF2B5EF4-FFF2-40B4-BE49-F238E27FC236}">
                <a16:creationId xmlns:a16="http://schemas.microsoft.com/office/drawing/2014/main" id="{20D492A7-3415-8243-BE3D-CDDFACDD7D36}"/>
              </a:ext>
            </a:extLst>
          </p:cNvPr>
          <p:cNvSpPr>
            <a:spLocks noGrp="1"/>
          </p:cNvSpPr>
          <p:nvPr>
            <p:ph type="sldNum" sz="quarter" idx="12"/>
          </p:nvPr>
        </p:nvSpPr>
        <p:spPr/>
        <p:txBody>
          <a:bodyPr/>
          <a:lstStyle/>
          <a:p>
            <a:pPr>
              <a:defRPr/>
            </a:pPr>
            <a:fld id="{EEA799C0-8FA9-4BC5-B105-79FDD76B7CAD}" type="slidenum">
              <a:rPr lang="en-US" altLang="en-US" smtClean="0"/>
              <a:pPr>
                <a:defRPr/>
              </a:pPr>
              <a:t>16</a:t>
            </a:fld>
            <a:endParaRPr lang="en-US" altLang="en-US"/>
          </a:p>
        </p:txBody>
      </p:sp>
      <p:pic>
        <p:nvPicPr>
          <p:cNvPr id="6" name="Picture 5">
            <a:extLst>
              <a:ext uri="{FF2B5EF4-FFF2-40B4-BE49-F238E27FC236}">
                <a16:creationId xmlns:a16="http://schemas.microsoft.com/office/drawing/2014/main" id="{7FFFA2D6-C62F-D942-8ED7-1C82596CA3C9}"/>
              </a:ext>
            </a:extLst>
          </p:cNvPr>
          <p:cNvPicPr>
            <a:picLocks noChangeAspect="1"/>
          </p:cNvPicPr>
          <p:nvPr/>
        </p:nvPicPr>
        <p:blipFill>
          <a:blip r:embed="rId2"/>
          <a:stretch>
            <a:fillRect/>
          </a:stretch>
        </p:blipFill>
        <p:spPr>
          <a:xfrm>
            <a:off x="379411" y="2025650"/>
            <a:ext cx="4314409" cy="3232150"/>
          </a:xfrm>
          <a:prstGeom prst="rect">
            <a:avLst/>
          </a:prstGeom>
        </p:spPr>
      </p:pic>
      <p:pic>
        <p:nvPicPr>
          <p:cNvPr id="9" name="Content Placeholder 8">
            <a:extLst>
              <a:ext uri="{FF2B5EF4-FFF2-40B4-BE49-F238E27FC236}">
                <a16:creationId xmlns:a16="http://schemas.microsoft.com/office/drawing/2014/main" id="{25EE555C-0C6A-8C41-A13F-564BAF4DC57B}"/>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769174" y="2133600"/>
            <a:ext cx="4930450" cy="2876096"/>
          </a:xfrm>
          <a:prstGeom prst="rect">
            <a:avLst/>
          </a:prstGeom>
        </p:spPr>
      </p:pic>
    </p:spTree>
    <p:extLst>
      <p:ext uri="{BB962C8B-B14F-4D97-AF65-F5344CB8AC3E}">
        <p14:creationId xmlns:p14="http://schemas.microsoft.com/office/powerpoint/2010/main" val="10301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altLang="en-US" sz="5400" b="1">
                <a:solidFill>
                  <a:srgbClr val="000099"/>
                </a:solidFill>
              </a:rPr>
              <a:t>ADVERTISING - cont’d</a:t>
            </a:r>
          </a:p>
        </p:txBody>
      </p:sp>
      <p:sp>
        <p:nvSpPr>
          <p:cNvPr id="21507" name="Rectangle 3"/>
          <p:cNvSpPr>
            <a:spLocks noGrp="1" noChangeArrowheads="1"/>
          </p:cNvSpPr>
          <p:nvPr>
            <p:ph sz="half" idx="1"/>
          </p:nvPr>
        </p:nvSpPr>
        <p:spPr/>
        <p:txBody>
          <a:bodyPr/>
          <a:lstStyle/>
          <a:p>
            <a:pPr eaLnBrk="1" hangingPunct="1">
              <a:spcBef>
                <a:spcPct val="15000"/>
              </a:spcBef>
              <a:buFont typeface="Arial" charset="0"/>
              <a:buChar char="•"/>
              <a:defRPr/>
            </a:pPr>
            <a:r>
              <a:rPr lang="en-GB" sz="2800" b="1" dirty="0">
                <a:ea typeface="ＭＳ Ｐゴシック" charset="0"/>
              </a:rPr>
              <a:t>Tone</a:t>
            </a:r>
          </a:p>
          <a:p>
            <a:pPr lvl="1" eaLnBrk="1" hangingPunct="1">
              <a:spcBef>
                <a:spcPct val="15000"/>
              </a:spcBef>
              <a:buFont typeface="Arial" charset="0"/>
              <a:buChar char="–"/>
              <a:defRPr/>
            </a:pPr>
            <a:r>
              <a:rPr lang="en-GB" dirty="0">
                <a:ea typeface="ＭＳ Ｐゴシック" charset="0"/>
              </a:rPr>
              <a:t>Positive/Negative</a:t>
            </a:r>
          </a:p>
          <a:p>
            <a:pPr lvl="1" eaLnBrk="1" hangingPunct="1">
              <a:spcBef>
                <a:spcPct val="15000"/>
              </a:spcBef>
              <a:buFont typeface="Arial" charset="0"/>
              <a:buChar char="–"/>
              <a:defRPr/>
            </a:pPr>
            <a:r>
              <a:rPr lang="en-GB" dirty="0">
                <a:ea typeface="ＭＳ Ｐゴシック" charset="0"/>
              </a:rPr>
              <a:t>Serious/Humorous </a:t>
            </a:r>
          </a:p>
          <a:p>
            <a:pPr lvl="1" eaLnBrk="1" hangingPunct="1">
              <a:spcBef>
                <a:spcPct val="15000"/>
              </a:spcBef>
              <a:buFont typeface="Arial" charset="0"/>
              <a:buChar char="–"/>
              <a:defRPr/>
            </a:pPr>
            <a:r>
              <a:rPr lang="en-GB" dirty="0">
                <a:ea typeface="ＭＳ Ｐゴシック" charset="0"/>
              </a:rPr>
              <a:t>Factual/Argumentative</a:t>
            </a:r>
          </a:p>
          <a:p>
            <a:pPr lvl="1" eaLnBrk="1" hangingPunct="1">
              <a:spcBef>
                <a:spcPct val="15000"/>
              </a:spcBef>
              <a:buFont typeface="Arial" charset="0"/>
              <a:buChar char="–"/>
              <a:defRPr/>
            </a:pPr>
            <a:endParaRPr lang="en-GB" dirty="0">
              <a:ea typeface="ＭＳ Ｐゴシック" charset="0"/>
            </a:endParaRPr>
          </a:p>
          <a:p>
            <a:pPr eaLnBrk="1" hangingPunct="1">
              <a:spcBef>
                <a:spcPct val="15000"/>
              </a:spcBef>
              <a:buFont typeface="Arial" charset="0"/>
              <a:buChar char="•"/>
              <a:defRPr/>
            </a:pPr>
            <a:r>
              <a:rPr lang="en-GB" sz="2800" b="1" dirty="0">
                <a:ea typeface="ＭＳ Ｐゴシック" charset="0"/>
              </a:rPr>
              <a:t>Words</a:t>
            </a:r>
          </a:p>
          <a:p>
            <a:pPr lvl="1" eaLnBrk="1" hangingPunct="1">
              <a:spcBef>
                <a:spcPct val="15000"/>
              </a:spcBef>
              <a:buFont typeface="Arial" charset="0"/>
              <a:buChar char="–"/>
              <a:defRPr/>
            </a:pPr>
            <a:r>
              <a:rPr lang="en-GB" dirty="0">
                <a:ea typeface="ＭＳ Ｐゴシック" charset="0"/>
              </a:rPr>
              <a:t>Creative phrasing (headline, etc.) </a:t>
            </a:r>
          </a:p>
          <a:p>
            <a:pPr lvl="1" eaLnBrk="1" hangingPunct="1">
              <a:spcBef>
                <a:spcPct val="15000"/>
              </a:spcBef>
              <a:buClr>
                <a:srgbClr val="FFFFCC"/>
              </a:buClr>
              <a:buFont typeface="Arial" charset="0"/>
              <a:buChar char="–"/>
              <a:defRPr/>
            </a:pPr>
            <a:endParaRPr lang="en-GB" sz="3200" dirty="0">
              <a:ea typeface="ＭＳ Ｐゴシック" charset="0"/>
            </a:endParaRPr>
          </a:p>
          <a:p>
            <a:pPr lvl="1" eaLnBrk="1" hangingPunct="1">
              <a:spcBef>
                <a:spcPct val="15000"/>
              </a:spcBef>
              <a:buClr>
                <a:srgbClr val="FFFFCC"/>
              </a:buClr>
              <a:buFont typeface="Arial" charset="0"/>
              <a:buChar char="–"/>
              <a:defRPr/>
            </a:pPr>
            <a:endParaRPr lang="en-GB" sz="3600" dirty="0">
              <a:solidFill>
                <a:srgbClr val="FFFFFF"/>
              </a:solidFill>
              <a:ea typeface="ＭＳ Ｐゴシック" charset="0"/>
            </a:endParaRPr>
          </a:p>
        </p:txBody>
      </p:sp>
      <p:sp>
        <p:nvSpPr>
          <p:cNvPr id="4" name="Content Placeholder 3"/>
          <p:cNvSpPr>
            <a:spLocks noGrp="1"/>
          </p:cNvSpPr>
          <p:nvPr>
            <p:ph sz="half" idx="2"/>
          </p:nvPr>
        </p:nvSpPr>
        <p:spPr/>
        <p:txBody>
          <a:bodyPr/>
          <a:lstStyle/>
          <a:p>
            <a:r>
              <a:rPr lang="en-US" dirty="0"/>
              <a:t>Format</a:t>
            </a:r>
          </a:p>
          <a:p>
            <a:pPr lvl="1"/>
            <a:r>
              <a:rPr lang="en-US" dirty="0"/>
              <a:t>Size</a:t>
            </a:r>
          </a:p>
          <a:p>
            <a:pPr lvl="1"/>
            <a:r>
              <a:rPr lang="en-US" dirty="0" err="1"/>
              <a:t>Colour</a:t>
            </a:r>
            <a:r>
              <a:rPr lang="en-US" dirty="0"/>
              <a:t> </a:t>
            </a:r>
          </a:p>
          <a:p>
            <a:pPr lvl="1"/>
            <a:r>
              <a:rPr lang="en-US" dirty="0"/>
              <a:t>Illustration</a:t>
            </a:r>
          </a:p>
          <a:p>
            <a:pPr lvl="1"/>
            <a:r>
              <a:rPr lang="en-US" dirty="0"/>
              <a:t>Placement</a:t>
            </a:r>
          </a:p>
          <a:p>
            <a:pPr lvl="1"/>
            <a:endParaRPr lang="en-SG" dirty="0"/>
          </a:p>
        </p:txBody>
      </p:sp>
      <p:sp>
        <p:nvSpPr>
          <p:cNvPr id="2" name="Slide Number Placeholder 1">
            <a:extLst>
              <a:ext uri="{FF2B5EF4-FFF2-40B4-BE49-F238E27FC236}">
                <a16:creationId xmlns:a16="http://schemas.microsoft.com/office/drawing/2014/main" id="{644E278C-F246-0E41-8780-8DF9BD9A6DC8}"/>
              </a:ext>
            </a:extLst>
          </p:cNvPr>
          <p:cNvSpPr>
            <a:spLocks noGrp="1"/>
          </p:cNvSpPr>
          <p:nvPr>
            <p:ph type="sldNum" sz="quarter" idx="12"/>
          </p:nvPr>
        </p:nvSpPr>
        <p:spPr/>
        <p:txBody>
          <a:bodyPr/>
          <a:lstStyle/>
          <a:p>
            <a:pPr>
              <a:defRPr/>
            </a:pPr>
            <a:fld id="{EEA799C0-8FA9-4BC5-B105-79FDD76B7CAD}" type="slidenum">
              <a:rPr lang="en-US" altLang="en-US" smtClean="0"/>
              <a:pPr>
                <a:defRPr/>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254700"/>
            <a:ext cx="8229600" cy="1097280"/>
          </a:xfrm>
        </p:spPr>
        <p:txBody>
          <a:bodyPr/>
          <a:lstStyle/>
          <a:p>
            <a:r>
              <a:rPr lang="en-US" sz="3600" dirty="0"/>
              <a:t>Developing Advertising Strategy </a:t>
            </a:r>
            <a:endParaRPr lang="en-IN" sz="2000" dirty="0"/>
          </a:p>
        </p:txBody>
      </p:sp>
      <p:sp>
        <p:nvSpPr>
          <p:cNvPr id="3" name="Content Placeholder 2"/>
          <p:cNvSpPr>
            <a:spLocks noGrp="1"/>
          </p:cNvSpPr>
          <p:nvPr>
            <p:ph idx="1"/>
          </p:nvPr>
        </p:nvSpPr>
        <p:spPr>
          <a:xfrm>
            <a:off x="531812" y="1351980"/>
            <a:ext cx="4419600" cy="4724400"/>
          </a:xfrm>
        </p:spPr>
        <p:txBody>
          <a:bodyPr/>
          <a:lstStyle/>
          <a:p>
            <a:pPr marL="0" indent="0">
              <a:buNone/>
            </a:pPr>
            <a:r>
              <a:rPr lang="en-US" sz="2000" b="1" dirty="0"/>
              <a:t>Message Execution</a:t>
            </a:r>
          </a:p>
          <a:p>
            <a:pPr marL="0" indent="0">
              <a:buNone/>
            </a:pPr>
            <a:r>
              <a:rPr lang="en-US" sz="2000" dirty="0"/>
              <a:t>Message execution also includes:</a:t>
            </a:r>
          </a:p>
          <a:p>
            <a:pPr marL="255600" indent="-255600">
              <a:buSzPct val="100000"/>
            </a:pPr>
            <a:r>
              <a:rPr lang="en-US" sz="2000" dirty="0"/>
              <a:t>Tone</a:t>
            </a:r>
          </a:p>
          <a:p>
            <a:pPr marL="741600" lvl="1"/>
            <a:r>
              <a:rPr lang="en-US" sz="2000" dirty="0"/>
              <a:t>Positive or negative</a:t>
            </a:r>
          </a:p>
          <a:p>
            <a:pPr marL="741600" lvl="1"/>
            <a:r>
              <a:rPr lang="en-US" sz="2000" dirty="0"/>
              <a:t>Serious/humorous</a:t>
            </a:r>
          </a:p>
          <a:p>
            <a:pPr marL="255600" indent="-255600">
              <a:buSzPct val="100000"/>
            </a:pPr>
            <a:r>
              <a:rPr lang="en-US" sz="2000" dirty="0"/>
              <a:t>Attention-getting words</a:t>
            </a:r>
          </a:p>
          <a:p>
            <a:pPr marL="706641" lvl="1" indent="-255600">
              <a:buSzPct val="100000"/>
            </a:pPr>
            <a:r>
              <a:rPr lang="en-US" sz="2000" dirty="0"/>
              <a:t>Creative phrasing, headlines</a:t>
            </a:r>
          </a:p>
          <a:p>
            <a:pPr marL="255600" indent="-255600">
              <a:buSzPct val="100000"/>
            </a:pPr>
            <a:r>
              <a:rPr lang="en-US" sz="2000" dirty="0"/>
              <a:t>Format</a:t>
            </a:r>
          </a:p>
          <a:p>
            <a:pPr marL="741600" lvl="1"/>
            <a:r>
              <a:rPr lang="en-US" sz="2000" dirty="0"/>
              <a:t>Illustration</a:t>
            </a:r>
          </a:p>
          <a:p>
            <a:pPr marL="741600" lvl="1"/>
            <a:r>
              <a:rPr lang="en-US" sz="2000" dirty="0"/>
              <a:t>Headline</a:t>
            </a:r>
          </a:p>
          <a:p>
            <a:pPr marL="741600" lvl="1"/>
            <a:r>
              <a:rPr lang="en-US" sz="2000" dirty="0"/>
              <a:t>Copy</a:t>
            </a:r>
          </a:p>
          <a:p>
            <a:pPr marL="741600" lvl="1"/>
            <a:r>
              <a:rPr lang="en-US" sz="2000" dirty="0"/>
              <a:t>Placement </a:t>
            </a:r>
          </a:p>
        </p:txBody>
      </p:sp>
      <p:pic>
        <p:nvPicPr>
          <p:cNvPr id="5" name="Picture 4" descr="A print ad for Volkswagen shows three plastic bags in a line, each tied off at the top and filled with water and a single goldfish. A sharp-quilled porcupine sits tightly spaced between the second and third bag. The ad touts the carmaker’s parking assist featur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56212" y="2264851"/>
            <a:ext cx="4306020" cy="2898657"/>
          </a:xfrm>
          <a:prstGeom prst="rect">
            <a:avLst/>
          </a:prstGeom>
        </p:spPr>
      </p:pic>
    </p:spTree>
    <p:extLst>
      <p:ext uri="{BB962C8B-B14F-4D97-AF65-F5344CB8AC3E}">
        <p14:creationId xmlns:p14="http://schemas.microsoft.com/office/powerpoint/2010/main" val="3294483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5400" b="1" dirty="0">
                <a:solidFill>
                  <a:srgbClr val="000099"/>
                </a:solidFill>
              </a:rPr>
              <a:t>ADVERTISING - cont’d</a:t>
            </a:r>
            <a:endParaRPr lang="en-IN" sz="5400" dirty="0">
              <a:solidFill>
                <a:srgbClr val="000099"/>
              </a:solidFill>
            </a:endParaRPr>
          </a:p>
        </p:txBody>
      </p:sp>
      <p:sp>
        <p:nvSpPr>
          <p:cNvPr id="3" name="Content Placeholder 2"/>
          <p:cNvSpPr>
            <a:spLocks noGrp="1"/>
          </p:cNvSpPr>
          <p:nvPr>
            <p:ph idx="1"/>
          </p:nvPr>
        </p:nvSpPr>
        <p:spPr/>
        <p:txBody>
          <a:bodyPr/>
          <a:lstStyle/>
          <a:p>
            <a:pPr>
              <a:buFont typeface="Calibri" panose="020F0502020204030204" pitchFamily="34" charset="0"/>
              <a:buChar char="–"/>
            </a:pPr>
            <a:r>
              <a:rPr lang="en-US" sz="2800" b="1" dirty="0"/>
              <a:t>Consumer Generated Content</a:t>
            </a:r>
          </a:p>
          <a:p>
            <a:pPr lvl="1" indent="-342900">
              <a:buSzPct val="100000"/>
              <a:buFont typeface="Arial" panose="020B0604020202020204" pitchFamily="34" charset="0"/>
              <a:buChar char="•"/>
            </a:pPr>
            <a:r>
              <a:rPr lang="en-US" sz="2400" dirty="0"/>
              <a:t>Message ideas, videos, and other brand content from consumers</a:t>
            </a:r>
          </a:p>
          <a:p>
            <a:pPr lvl="1" indent="-342900">
              <a:buSzPct val="100000"/>
              <a:buFont typeface="Arial" panose="020B0604020202020204" pitchFamily="34" charset="0"/>
              <a:buChar char="•"/>
            </a:pPr>
            <a:r>
              <a:rPr lang="en-US" sz="2400" dirty="0"/>
              <a:t>Incorporate into brand messages </a:t>
            </a:r>
          </a:p>
          <a:p>
            <a:pPr lvl="1" indent="-342900">
              <a:buSzPct val="100000"/>
              <a:buFont typeface="Arial" panose="020B0604020202020204" pitchFamily="34" charset="0"/>
              <a:buChar char="•"/>
            </a:pPr>
            <a:r>
              <a:rPr lang="en-US" sz="2400" dirty="0"/>
              <a:t>Greater customer engagement</a:t>
            </a:r>
          </a:p>
        </p:txBody>
      </p:sp>
      <p:sp>
        <p:nvSpPr>
          <p:cNvPr id="4" name="Slide Number Placeholder 3">
            <a:extLst>
              <a:ext uri="{FF2B5EF4-FFF2-40B4-BE49-F238E27FC236}">
                <a16:creationId xmlns:a16="http://schemas.microsoft.com/office/drawing/2014/main" id="{D6440D62-7394-1049-9124-AC479104326D}"/>
              </a:ext>
            </a:extLst>
          </p:cNvPr>
          <p:cNvSpPr>
            <a:spLocks noGrp="1"/>
          </p:cNvSpPr>
          <p:nvPr>
            <p:ph type="sldNum" sz="quarter" idx="12"/>
          </p:nvPr>
        </p:nvSpPr>
        <p:spPr/>
        <p:txBody>
          <a:bodyPr/>
          <a:lstStyle/>
          <a:p>
            <a:pPr>
              <a:defRPr/>
            </a:pPr>
            <a:fld id="{EEA799C0-8FA9-4BC5-B105-79FDD76B7CAD}" type="slidenum">
              <a:rPr lang="en-US" altLang="en-US" smtClean="0"/>
              <a:pPr>
                <a:defRPr/>
              </a:pPr>
              <a:t>19</a:t>
            </a:fld>
            <a:endParaRPr lang="en-US" altLang="en-US"/>
          </a:p>
        </p:txBody>
      </p:sp>
    </p:spTree>
    <p:extLst>
      <p:ext uri="{BB962C8B-B14F-4D97-AF65-F5344CB8AC3E}">
        <p14:creationId xmlns:p14="http://schemas.microsoft.com/office/powerpoint/2010/main" val="277608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9730F-F5D2-C344-B77D-1E23762F4F30}"/>
              </a:ext>
            </a:extLst>
          </p:cNvPr>
          <p:cNvSpPr>
            <a:spLocks noGrp="1"/>
          </p:cNvSpPr>
          <p:nvPr>
            <p:ph type="title"/>
          </p:nvPr>
        </p:nvSpPr>
        <p:spPr/>
        <p:txBody>
          <a:bodyPr/>
          <a:lstStyle/>
          <a:p>
            <a:r>
              <a:rPr lang="en-GB" dirty="0"/>
              <a:t>Final Test</a:t>
            </a:r>
          </a:p>
        </p:txBody>
      </p:sp>
      <p:sp>
        <p:nvSpPr>
          <p:cNvPr id="6" name="Content Placeholder 5">
            <a:extLst>
              <a:ext uri="{FF2B5EF4-FFF2-40B4-BE49-F238E27FC236}">
                <a16:creationId xmlns:a16="http://schemas.microsoft.com/office/drawing/2014/main" id="{2D8EDF6E-7F49-D14C-A52D-B90570E2045C}"/>
              </a:ext>
            </a:extLst>
          </p:cNvPr>
          <p:cNvSpPr>
            <a:spLocks noGrp="1"/>
          </p:cNvSpPr>
          <p:nvPr>
            <p:ph idx="1"/>
          </p:nvPr>
        </p:nvSpPr>
        <p:spPr/>
        <p:txBody>
          <a:bodyPr/>
          <a:lstStyle/>
          <a:p>
            <a:pPr marL="0" indent="0">
              <a:buNone/>
            </a:pPr>
            <a:r>
              <a:rPr lang="en-GB" dirty="0"/>
              <a:t>Some updates</a:t>
            </a:r>
          </a:p>
          <a:p>
            <a:r>
              <a:rPr lang="en-GB" dirty="0"/>
              <a:t>Final test will be using </a:t>
            </a:r>
            <a:r>
              <a:rPr lang="en-GB" dirty="0" err="1"/>
              <a:t>Examplify</a:t>
            </a:r>
            <a:endParaRPr lang="en-GB" dirty="0"/>
          </a:p>
          <a:p>
            <a:r>
              <a:rPr lang="en-GB" dirty="0"/>
              <a:t>Need 2</a:t>
            </a:r>
            <a:r>
              <a:rPr lang="en-GB" baseline="30000" dirty="0"/>
              <a:t>nd</a:t>
            </a:r>
            <a:r>
              <a:rPr lang="en-GB" dirty="0"/>
              <a:t> device for ZOOM proctoring</a:t>
            </a:r>
          </a:p>
          <a:p>
            <a:r>
              <a:rPr lang="en-GB" dirty="0"/>
              <a:t>Watch out on </a:t>
            </a:r>
            <a:r>
              <a:rPr lang="en-GB" dirty="0" err="1"/>
              <a:t>LumiNUS</a:t>
            </a:r>
            <a:r>
              <a:rPr lang="en-GB" dirty="0"/>
              <a:t> email/announcements for further updates</a:t>
            </a:r>
          </a:p>
        </p:txBody>
      </p:sp>
      <p:sp>
        <p:nvSpPr>
          <p:cNvPr id="4" name="Slide Number Placeholder 3">
            <a:extLst>
              <a:ext uri="{FF2B5EF4-FFF2-40B4-BE49-F238E27FC236}">
                <a16:creationId xmlns:a16="http://schemas.microsoft.com/office/drawing/2014/main" id="{722FC92B-4AB6-8449-85BE-990FC0FF49B2}"/>
              </a:ext>
            </a:extLst>
          </p:cNvPr>
          <p:cNvSpPr>
            <a:spLocks noGrp="1"/>
          </p:cNvSpPr>
          <p:nvPr>
            <p:ph type="sldNum" sz="quarter" idx="12"/>
          </p:nvPr>
        </p:nvSpPr>
        <p:spPr/>
        <p:txBody>
          <a:bodyPr/>
          <a:lstStyle/>
          <a:p>
            <a:pPr>
              <a:defRPr/>
            </a:pPr>
            <a:fld id="{7BE64DF6-D8E2-41FC-92D2-F066B278E1A2}" type="slidenum">
              <a:rPr lang="en-US" altLang="en-US" smtClean="0"/>
              <a:pPr>
                <a:defRPr/>
              </a:pPr>
              <a:t>2</a:t>
            </a:fld>
            <a:endParaRPr lang="en-US" altLang="en-US"/>
          </a:p>
        </p:txBody>
      </p:sp>
    </p:spTree>
    <p:extLst>
      <p:ext uri="{BB962C8B-B14F-4D97-AF65-F5344CB8AC3E}">
        <p14:creationId xmlns:p14="http://schemas.microsoft.com/office/powerpoint/2010/main" val="342219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254700"/>
            <a:ext cx="8305800" cy="1097280"/>
          </a:xfrm>
        </p:spPr>
        <p:txBody>
          <a:bodyPr/>
          <a:lstStyle/>
          <a:p>
            <a:r>
              <a:rPr lang="en-US" sz="3600" dirty="0"/>
              <a:t>Developing Advertising Strategy </a:t>
            </a:r>
            <a:endParaRPr lang="en-IN" sz="2000" dirty="0"/>
          </a:p>
        </p:txBody>
      </p:sp>
      <p:sp>
        <p:nvSpPr>
          <p:cNvPr id="3" name="Content Placeholder 2"/>
          <p:cNvSpPr>
            <a:spLocks noGrp="1"/>
          </p:cNvSpPr>
          <p:nvPr>
            <p:ph idx="1"/>
          </p:nvPr>
        </p:nvSpPr>
        <p:spPr>
          <a:xfrm>
            <a:off x="836612" y="1600200"/>
            <a:ext cx="8229600" cy="4724400"/>
          </a:xfrm>
        </p:spPr>
        <p:txBody>
          <a:bodyPr/>
          <a:lstStyle/>
          <a:p>
            <a:pPr marL="0" indent="0">
              <a:spcBef>
                <a:spcPct val="0"/>
              </a:spcBef>
              <a:buNone/>
            </a:pPr>
            <a:r>
              <a:rPr lang="en-US" sz="2600" b="1" dirty="0"/>
              <a:t>Selecting Advertising Media</a:t>
            </a:r>
            <a:endParaRPr lang="en-US" b="1" i="1" dirty="0"/>
          </a:p>
          <a:p>
            <a:pPr marL="0" indent="0">
              <a:buNone/>
            </a:pPr>
            <a:r>
              <a:rPr lang="en-US" sz="2600" dirty="0"/>
              <a:t>The major steps in </a:t>
            </a:r>
            <a:r>
              <a:rPr lang="en-US" sz="2600" b="1" dirty="0"/>
              <a:t>advertising media</a:t>
            </a:r>
            <a:r>
              <a:rPr lang="en-US" sz="2600" dirty="0"/>
              <a:t> selection are:</a:t>
            </a:r>
          </a:p>
          <a:p>
            <a:pPr marL="255600" lvl="1" indent="-255600">
              <a:spcBef>
                <a:spcPts val="1500"/>
              </a:spcBef>
              <a:buFont typeface="Arial" panose="020B0604020202020204" pitchFamily="34" charset="0"/>
              <a:buChar char="•"/>
            </a:pPr>
            <a:r>
              <a:rPr lang="en-US" sz="2400" dirty="0"/>
              <a:t>Determining </a:t>
            </a:r>
            <a:r>
              <a:rPr lang="en-US" sz="2400" b="1" dirty="0"/>
              <a:t>reach, frequency, impact,</a:t>
            </a:r>
            <a:r>
              <a:rPr lang="en-US" sz="2400" dirty="0"/>
              <a:t> and </a:t>
            </a:r>
            <a:r>
              <a:rPr lang="en-US" sz="2400" b="1" dirty="0"/>
              <a:t>engagement</a:t>
            </a:r>
          </a:p>
          <a:p>
            <a:pPr marL="255600" lvl="1" indent="-255600">
              <a:spcBef>
                <a:spcPts val="1500"/>
              </a:spcBef>
              <a:buFont typeface="Arial" panose="020B0604020202020204" pitchFamily="34" charset="0"/>
              <a:buChar char="•"/>
            </a:pPr>
            <a:r>
              <a:rPr lang="en-US" sz="2400" dirty="0"/>
              <a:t>Choosing among major </a:t>
            </a:r>
            <a:r>
              <a:rPr lang="en-US" sz="2400" b="1" dirty="0"/>
              <a:t>media types</a:t>
            </a:r>
          </a:p>
          <a:p>
            <a:pPr marL="255600" lvl="1" indent="-255600">
              <a:spcBef>
                <a:spcPts val="1500"/>
              </a:spcBef>
              <a:buFont typeface="Arial" panose="020B0604020202020204" pitchFamily="34" charset="0"/>
              <a:buChar char="•"/>
            </a:pPr>
            <a:r>
              <a:rPr lang="en-US" sz="2400" dirty="0"/>
              <a:t>Selecting specific </a:t>
            </a:r>
            <a:r>
              <a:rPr lang="en-US" sz="2400" b="1" dirty="0"/>
              <a:t>media vehicles</a:t>
            </a:r>
          </a:p>
          <a:p>
            <a:pPr marL="255600" lvl="1" indent="-255600">
              <a:spcBef>
                <a:spcPts val="1500"/>
              </a:spcBef>
              <a:buFont typeface="Arial" panose="020B0604020202020204" pitchFamily="34" charset="0"/>
              <a:buChar char="•"/>
            </a:pPr>
            <a:r>
              <a:rPr lang="en-US" sz="2400" dirty="0"/>
              <a:t>Choosing </a:t>
            </a:r>
            <a:r>
              <a:rPr lang="en-US" sz="2400" b="1" dirty="0"/>
              <a:t>media timing</a:t>
            </a:r>
          </a:p>
        </p:txBody>
      </p:sp>
    </p:spTree>
    <p:extLst>
      <p:ext uri="{BB962C8B-B14F-4D97-AF65-F5344CB8AC3E}">
        <p14:creationId xmlns:p14="http://schemas.microsoft.com/office/powerpoint/2010/main" val="4269991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Developing Advertising Strategy </a:t>
            </a:r>
            <a:endParaRPr lang="en-IN" sz="2000" dirty="0"/>
          </a:p>
        </p:txBody>
      </p:sp>
      <p:sp>
        <p:nvSpPr>
          <p:cNvPr id="3" name="Content Placeholder 2"/>
          <p:cNvSpPr>
            <a:spLocks noGrp="1"/>
          </p:cNvSpPr>
          <p:nvPr>
            <p:ph idx="1"/>
          </p:nvPr>
        </p:nvSpPr>
        <p:spPr/>
        <p:txBody>
          <a:bodyPr/>
          <a:lstStyle/>
          <a:p>
            <a:pPr marL="0" indent="0">
              <a:spcBef>
                <a:spcPct val="0"/>
              </a:spcBef>
              <a:buNone/>
            </a:pPr>
            <a:r>
              <a:rPr lang="en-US" sz="2600" b="1" dirty="0"/>
              <a:t>Determining Reach, Frequency, Impact, and Engagement</a:t>
            </a:r>
            <a:endParaRPr lang="en-US" sz="2600" b="1" i="1" dirty="0"/>
          </a:p>
          <a:p>
            <a:pPr marL="255600" indent="-255600">
              <a:buSzPct val="100000"/>
            </a:pPr>
            <a:r>
              <a:rPr lang="en-US" sz="2200" b="1" dirty="0"/>
              <a:t>Reach</a:t>
            </a:r>
            <a:r>
              <a:rPr lang="en-US" sz="2200" dirty="0"/>
              <a:t> is a measure of the percentage of people in the target market who are exposed to the ad campaign during a given period of time. Example:  70% for a month.</a:t>
            </a:r>
            <a:endParaRPr lang="en-US" sz="2200" b="1" dirty="0"/>
          </a:p>
          <a:p>
            <a:pPr marL="255600" indent="-255600">
              <a:buSzPct val="100000"/>
            </a:pPr>
            <a:r>
              <a:rPr lang="en-US" sz="2200" b="1" dirty="0"/>
              <a:t>Frequency</a:t>
            </a:r>
            <a:r>
              <a:rPr lang="en-US" sz="2200" dirty="0"/>
              <a:t> is a measure of how many times the average person in the target market is exposed to the message. Example: 7 times a month</a:t>
            </a:r>
            <a:endParaRPr lang="en-US" sz="2200" b="1" dirty="0"/>
          </a:p>
          <a:p>
            <a:pPr marL="255600" indent="-255600">
              <a:buSzPct val="100000"/>
            </a:pPr>
            <a:r>
              <a:rPr lang="en-US" sz="2200" b="1" dirty="0"/>
              <a:t>Impact</a:t>
            </a:r>
            <a:r>
              <a:rPr lang="en-US" sz="2200" dirty="0"/>
              <a:t> is the qualitative value of a message exposure through a given medium.</a:t>
            </a:r>
            <a:endParaRPr lang="en-US" sz="2200" b="1" dirty="0"/>
          </a:p>
          <a:p>
            <a:pPr marL="255600" indent="-255600">
              <a:buSzPct val="100000"/>
            </a:pPr>
            <a:r>
              <a:rPr lang="en-US" sz="2200" b="1" dirty="0"/>
              <a:t>Engagement </a:t>
            </a:r>
            <a:r>
              <a:rPr lang="en-US" sz="2200" dirty="0"/>
              <a:t>is a</a:t>
            </a:r>
            <a:r>
              <a:rPr lang="en-US" sz="2200" b="1" dirty="0"/>
              <a:t> </a:t>
            </a:r>
            <a:r>
              <a:rPr lang="en-US" sz="2200" dirty="0"/>
              <a:t>measure of things such as ratings, readership, listenership, and click-through rates.</a:t>
            </a:r>
            <a:endParaRPr lang="en-US" sz="2200" b="1" dirty="0"/>
          </a:p>
        </p:txBody>
      </p:sp>
    </p:spTree>
    <p:extLst>
      <p:ext uri="{BB962C8B-B14F-4D97-AF65-F5344CB8AC3E}">
        <p14:creationId xmlns:p14="http://schemas.microsoft.com/office/powerpoint/2010/main" val="43529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254700"/>
            <a:ext cx="8305800" cy="1097280"/>
          </a:xfrm>
        </p:spPr>
        <p:txBody>
          <a:bodyPr/>
          <a:lstStyle/>
          <a:p>
            <a:r>
              <a:rPr lang="en-US" sz="3600" dirty="0"/>
              <a:t>Developing Advertising Strategy </a:t>
            </a:r>
            <a:endParaRPr lang="en-IN" sz="2000" dirty="0"/>
          </a:p>
        </p:txBody>
      </p:sp>
      <p:sp>
        <p:nvSpPr>
          <p:cNvPr id="3" name="Content Placeholder 2"/>
          <p:cNvSpPr>
            <a:spLocks noGrp="1"/>
          </p:cNvSpPr>
          <p:nvPr>
            <p:ph idx="1"/>
          </p:nvPr>
        </p:nvSpPr>
        <p:spPr>
          <a:xfrm>
            <a:off x="303212" y="1600200"/>
            <a:ext cx="5707155" cy="4572000"/>
          </a:xfrm>
        </p:spPr>
        <p:txBody>
          <a:bodyPr/>
          <a:lstStyle/>
          <a:p>
            <a:pPr marL="0" indent="0">
              <a:spcBef>
                <a:spcPts val="1200"/>
              </a:spcBef>
              <a:buNone/>
            </a:pPr>
            <a:r>
              <a:rPr lang="en-US" sz="2600" b="1" dirty="0"/>
              <a:t>Choosing among Major Media Types</a:t>
            </a:r>
          </a:p>
          <a:p>
            <a:pPr marL="0" indent="0">
              <a:spcBef>
                <a:spcPts val="1200"/>
              </a:spcBef>
              <a:buNone/>
            </a:pPr>
            <a:r>
              <a:rPr lang="en-US" sz="2400" b="1" dirty="0"/>
              <a:t>Selecting media vehicles</a:t>
            </a:r>
            <a:r>
              <a:rPr lang="en-US" sz="2400" dirty="0"/>
              <a:t> involves decisions presenting the message effectively and efficiently to the target customer and must consider the message’s:</a:t>
            </a:r>
          </a:p>
          <a:p>
            <a:pPr marL="255600" lvl="1" indent="-255600">
              <a:spcBef>
                <a:spcPts val="1200"/>
              </a:spcBef>
              <a:buFont typeface="Arial" panose="020B0604020202020204" pitchFamily="34" charset="0"/>
              <a:buChar char="•"/>
            </a:pPr>
            <a:r>
              <a:rPr lang="en-US" sz="2200" dirty="0"/>
              <a:t>Impact</a:t>
            </a:r>
          </a:p>
          <a:p>
            <a:pPr marL="255600" lvl="1" indent="-255600">
              <a:spcBef>
                <a:spcPts val="1200"/>
              </a:spcBef>
              <a:buFont typeface="Arial" panose="020B0604020202020204" pitchFamily="34" charset="0"/>
              <a:buChar char="•"/>
            </a:pPr>
            <a:r>
              <a:rPr lang="en-US" sz="2200" dirty="0"/>
              <a:t>Effectiveness</a:t>
            </a:r>
          </a:p>
          <a:p>
            <a:pPr marL="255600" lvl="1" indent="-255600">
              <a:spcBef>
                <a:spcPts val="1200"/>
              </a:spcBef>
              <a:buFont typeface="Arial" panose="020B0604020202020204" pitchFamily="34" charset="0"/>
              <a:buChar char="•"/>
            </a:pPr>
            <a:r>
              <a:rPr lang="en-US" sz="2200" dirty="0"/>
              <a:t>Cost</a:t>
            </a:r>
          </a:p>
        </p:txBody>
      </p:sp>
      <p:pic>
        <p:nvPicPr>
          <p:cNvPr id="5" name="Picture 4" descr="A photo shows a chrome bus shelter on a city street. Shelter looks like a giant stove with bright heating coils on the ceiling, cheeseburgers on racks painted on the back wall, and the top of the shelter has dials and a digital clo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10367" y="2265965"/>
            <a:ext cx="3657599" cy="2980949"/>
          </a:xfrm>
          <a:prstGeom prst="rect">
            <a:avLst/>
          </a:prstGeom>
        </p:spPr>
      </p:pic>
    </p:spTree>
    <p:extLst>
      <p:ext uri="{BB962C8B-B14F-4D97-AF65-F5344CB8AC3E}">
        <p14:creationId xmlns:p14="http://schemas.microsoft.com/office/powerpoint/2010/main" val="301360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altLang="en-US" sz="5400" b="1">
                <a:solidFill>
                  <a:srgbClr val="000099"/>
                </a:solidFill>
              </a:rPr>
              <a:t>ADVERTISING - cont’d</a:t>
            </a:r>
          </a:p>
        </p:txBody>
      </p:sp>
      <p:sp>
        <p:nvSpPr>
          <p:cNvPr id="17411" name="Rectangle 3"/>
          <p:cNvSpPr>
            <a:spLocks noGrp="1" noChangeArrowheads="1"/>
          </p:cNvSpPr>
          <p:nvPr>
            <p:ph idx="1"/>
          </p:nvPr>
        </p:nvSpPr>
        <p:spPr/>
        <p:txBody>
          <a:bodyPr/>
          <a:lstStyle/>
          <a:p>
            <a:pPr eaLnBrk="1" hangingPunct="1">
              <a:lnSpc>
                <a:spcPct val="90000"/>
              </a:lnSpc>
              <a:buClr>
                <a:srgbClr val="FF99FF"/>
              </a:buClr>
              <a:buFont typeface="Wingdings" panose="05000000000000000000" pitchFamily="2" charset="2"/>
              <a:buNone/>
            </a:pPr>
            <a:r>
              <a:rPr lang="en-GB" altLang="en-US" sz="2800" b="1" dirty="0">
                <a:solidFill>
                  <a:schemeClr val="accent6">
                    <a:lumMod val="75000"/>
                  </a:schemeClr>
                </a:solidFill>
              </a:rPr>
              <a:t>Media Vehicle Selection</a:t>
            </a:r>
          </a:p>
          <a:p>
            <a:pPr eaLnBrk="1" hangingPunct="1">
              <a:lnSpc>
                <a:spcPct val="90000"/>
              </a:lnSpc>
            </a:pPr>
            <a:r>
              <a:rPr lang="en-GB" altLang="en-US" sz="2800" dirty="0"/>
              <a:t>Newspapers</a:t>
            </a:r>
          </a:p>
          <a:p>
            <a:pPr eaLnBrk="1" hangingPunct="1">
              <a:lnSpc>
                <a:spcPct val="90000"/>
              </a:lnSpc>
            </a:pPr>
            <a:r>
              <a:rPr lang="en-GB" altLang="en-US" sz="2800" dirty="0"/>
              <a:t>TV</a:t>
            </a:r>
          </a:p>
          <a:p>
            <a:pPr eaLnBrk="1" hangingPunct="1">
              <a:lnSpc>
                <a:spcPct val="90000"/>
              </a:lnSpc>
            </a:pPr>
            <a:r>
              <a:rPr lang="en-GB" altLang="en-US" sz="2800" dirty="0"/>
              <a:t>Radio</a:t>
            </a:r>
          </a:p>
          <a:p>
            <a:pPr eaLnBrk="1" hangingPunct="1">
              <a:lnSpc>
                <a:spcPct val="90000"/>
              </a:lnSpc>
            </a:pPr>
            <a:r>
              <a:rPr lang="en-GB" altLang="en-US" sz="2800" dirty="0"/>
              <a:t>Magazines</a:t>
            </a:r>
          </a:p>
          <a:p>
            <a:pPr eaLnBrk="1" hangingPunct="1">
              <a:lnSpc>
                <a:spcPct val="90000"/>
              </a:lnSpc>
            </a:pPr>
            <a:r>
              <a:rPr lang="en-GB" altLang="en-US" sz="2800" dirty="0"/>
              <a:t>Internet &amp; Mobile Phones</a:t>
            </a:r>
          </a:p>
          <a:p>
            <a:pPr eaLnBrk="1" hangingPunct="1">
              <a:lnSpc>
                <a:spcPct val="90000"/>
              </a:lnSpc>
            </a:pPr>
            <a:r>
              <a:rPr lang="en-GB" altLang="en-US" sz="2800" dirty="0"/>
              <a:t>Outdoor</a:t>
            </a:r>
            <a:endParaRPr lang="en-GB" altLang="en-US" sz="1000" dirty="0"/>
          </a:p>
        </p:txBody>
      </p:sp>
      <p:sp>
        <p:nvSpPr>
          <p:cNvPr id="2" name="Slide Number Placeholder 1">
            <a:extLst>
              <a:ext uri="{FF2B5EF4-FFF2-40B4-BE49-F238E27FC236}">
                <a16:creationId xmlns:a16="http://schemas.microsoft.com/office/drawing/2014/main" id="{1D0867AC-E277-9345-AC3A-3395A3D675AE}"/>
              </a:ext>
            </a:extLst>
          </p:cNvPr>
          <p:cNvSpPr>
            <a:spLocks noGrp="1"/>
          </p:cNvSpPr>
          <p:nvPr>
            <p:ph type="sldNum" sz="quarter" idx="12"/>
          </p:nvPr>
        </p:nvSpPr>
        <p:spPr/>
        <p:txBody>
          <a:bodyPr/>
          <a:lstStyle/>
          <a:p>
            <a:pPr>
              <a:defRPr/>
            </a:pPr>
            <a:fld id="{EEA799C0-8FA9-4BC5-B105-79FDD76B7CAD}" type="slidenum">
              <a:rPr lang="en-US" altLang="en-US" smtClean="0"/>
              <a:pPr>
                <a:defRPr/>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altLang="en-US" sz="5400" b="1" dirty="0">
                <a:solidFill>
                  <a:srgbClr val="000099"/>
                </a:solidFill>
              </a:rPr>
              <a:t>ADVERTISING - cont’d</a:t>
            </a:r>
          </a:p>
        </p:txBody>
      </p:sp>
      <p:sp>
        <p:nvSpPr>
          <p:cNvPr id="38915" name="Rectangle 3"/>
          <p:cNvSpPr>
            <a:spLocks noGrp="1" noChangeArrowheads="1"/>
          </p:cNvSpPr>
          <p:nvPr>
            <p:ph sz="half" idx="1"/>
          </p:nvPr>
        </p:nvSpPr>
        <p:spPr/>
        <p:txBody>
          <a:bodyPr/>
          <a:lstStyle/>
          <a:p>
            <a:pPr eaLnBrk="1" hangingPunct="1">
              <a:lnSpc>
                <a:spcPct val="90000"/>
              </a:lnSpc>
              <a:buClr>
                <a:srgbClr val="FF99FF"/>
              </a:buClr>
              <a:buFont typeface="Wingdings" charset="0"/>
              <a:buNone/>
              <a:defRPr/>
            </a:pPr>
            <a:r>
              <a:rPr lang="en-GB" sz="2000" b="1" dirty="0">
                <a:solidFill>
                  <a:schemeClr val="accent6">
                    <a:lumMod val="75000"/>
                  </a:schemeClr>
                </a:solidFill>
                <a:ea typeface="ＭＳ Ｐゴシック" charset="0"/>
              </a:rPr>
              <a:t>Media Scheduling</a:t>
            </a:r>
          </a:p>
          <a:p>
            <a:pPr eaLnBrk="1" hangingPunct="1">
              <a:lnSpc>
                <a:spcPct val="90000"/>
              </a:lnSpc>
              <a:buFont typeface="Arial" charset="0"/>
              <a:buChar char="•"/>
              <a:defRPr/>
            </a:pPr>
            <a:r>
              <a:rPr lang="en-GB" sz="2000" dirty="0">
                <a:ea typeface="ＭＳ Ｐゴシック" charset="0"/>
              </a:rPr>
              <a:t>Timing of ads</a:t>
            </a:r>
          </a:p>
          <a:p>
            <a:pPr eaLnBrk="1" hangingPunct="1">
              <a:lnSpc>
                <a:spcPct val="90000"/>
              </a:lnSpc>
              <a:buFont typeface="Arial" charset="0"/>
              <a:buChar char="•"/>
              <a:defRPr/>
            </a:pPr>
            <a:endParaRPr lang="en-GB" sz="2000" dirty="0">
              <a:ea typeface="ＭＳ Ｐゴシック" charset="0"/>
            </a:endParaRPr>
          </a:p>
          <a:p>
            <a:pPr eaLnBrk="1" hangingPunct="1">
              <a:lnSpc>
                <a:spcPct val="90000"/>
              </a:lnSpc>
              <a:buFont typeface="Arial" charset="0"/>
              <a:buChar char="•"/>
              <a:defRPr/>
            </a:pPr>
            <a:r>
              <a:rPr lang="en-GB" sz="2000" dirty="0">
                <a:ea typeface="ＭＳ Ｐゴシック" charset="0"/>
              </a:rPr>
              <a:t>Three Options:</a:t>
            </a:r>
          </a:p>
          <a:p>
            <a:pPr lvl="1" eaLnBrk="1" hangingPunct="1">
              <a:lnSpc>
                <a:spcPct val="90000"/>
              </a:lnSpc>
              <a:buFont typeface="Arial" charset="0"/>
              <a:buChar char="–"/>
              <a:defRPr/>
            </a:pPr>
            <a:r>
              <a:rPr lang="en-GB" sz="2000" b="1" dirty="0">
                <a:solidFill>
                  <a:srgbClr val="000099"/>
                </a:solidFill>
                <a:ea typeface="ＭＳ Ｐゴシック" charset="0"/>
              </a:rPr>
              <a:t>Continuity</a:t>
            </a:r>
          </a:p>
          <a:p>
            <a:pPr lvl="2" eaLnBrk="1" hangingPunct="1">
              <a:lnSpc>
                <a:spcPct val="90000"/>
              </a:lnSpc>
              <a:buFont typeface="Arial" charset="0"/>
              <a:buChar char="•"/>
              <a:defRPr/>
            </a:pPr>
            <a:r>
              <a:rPr lang="en-GB" dirty="0">
                <a:ea typeface="ＭＳ Ｐゴシック" charset="0"/>
              </a:rPr>
              <a:t>Scheduling exposures evenly within given period</a:t>
            </a:r>
          </a:p>
          <a:p>
            <a:pPr lvl="2" eaLnBrk="1" hangingPunct="1">
              <a:lnSpc>
                <a:spcPct val="90000"/>
              </a:lnSpc>
              <a:buFont typeface="Arial" charset="0"/>
              <a:buChar char="•"/>
              <a:defRPr/>
            </a:pPr>
            <a:r>
              <a:rPr lang="en-GB" dirty="0">
                <a:ea typeface="ＭＳ Ｐゴシック" charset="0"/>
              </a:rPr>
              <a:t>Used when buyers must be reached on continuous basis (e.g., high repeat-purchase goods)</a:t>
            </a:r>
          </a:p>
        </p:txBody>
      </p:sp>
      <p:sp>
        <p:nvSpPr>
          <p:cNvPr id="2" name="Slide Number Placeholder 1">
            <a:extLst>
              <a:ext uri="{FF2B5EF4-FFF2-40B4-BE49-F238E27FC236}">
                <a16:creationId xmlns:a16="http://schemas.microsoft.com/office/drawing/2014/main" id="{025B1D62-D411-804D-9A82-65BA5C63CEF6}"/>
              </a:ext>
            </a:extLst>
          </p:cNvPr>
          <p:cNvSpPr>
            <a:spLocks noGrp="1"/>
          </p:cNvSpPr>
          <p:nvPr>
            <p:ph type="sldNum" sz="quarter" idx="12"/>
          </p:nvPr>
        </p:nvSpPr>
        <p:spPr/>
        <p:txBody>
          <a:bodyPr/>
          <a:lstStyle/>
          <a:p>
            <a:pPr>
              <a:defRPr/>
            </a:pPr>
            <a:fld id="{EEA799C0-8FA9-4BC5-B105-79FDD76B7CAD}" type="slidenum">
              <a:rPr lang="en-US" altLang="en-US" smtClean="0"/>
              <a:pPr>
                <a:defRPr/>
              </a:pPr>
              <a:t>24</a:t>
            </a:fld>
            <a:endParaRPr lang="en-US" altLang="en-US"/>
          </a:p>
        </p:txBody>
      </p:sp>
      <p:pic>
        <p:nvPicPr>
          <p:cNvPr id="6" name="Content Placeholder 4">
            <a:extLst>
              <a:ext uri="{FF2B5EF4-FFF2-40B4-BE49-F238E27FC236}">
                <a16:creationId xmlns:a16="http://schemas.microsoft.com/office/drawing/2014/main" id="{E9DD8E64-0872-D847-A898-9546A10F7876}"/>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027612" y="1981200"/>
            <a:ext cx="4660461" cy="29146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altLang="en-US" sz="5400" b="1" dirty="0">
                <a:solidFill>
                  <a:srgbClr val="000099"/>
                </a:solidFill>
              </a:rPr>
              <a:t>ADVERTISING - cont’d</a:t>
            </a:r>
          </a:p>
        </p:txBody>
      </p:sp>
      <p:sp>
        <p:nvSpPr>
          <p:cNvPr id="39939" name="Rectangle 3"/>
          <p:cNvSpPr>
            <a:spLocks noGrp="1" noChangeArrowheads="1"/>
          </p:cNvSpPr>
          <p:nvPr>
            <p:ph sz="half" idx="1"/>
          </p:nvPr>
        </p:nvSpPr>
        <p:spPr/>
        <p:txBody>
          <a:bodyPr/>
          <a:lstStyle/>
          <a:p>
            <a:pPr lvl="1" eaLnBrk="1" hangingPunct="1">
              <a:lnSpc>
                <a:spcPct val="90000"/>
              </a:lnSpc>
              <a:buFont typeface="Arial" charset="0"/>
              <a:buChar char="–"/>
              <a:defRPr/>
            </a:pPr>
            <a:r>
              <a:rPr lang="en-GB" sz="2600" b="1" dirty="0">
                <a:solidFill>
                  <a:schemeClr val="accent6">
                    <a:lumMod val="75000"/>
                  </a:schemeClr>
                </a:solidFill>
                <a:ea typeface="ＭＳ Ｐゴシック" charset="0"/>
              </a:rPr>
              <a:t>Pulsing</a:t>
            </a:r>
            <a:endParaRPr lang="en-GB" sz="2600" dirty="0">
              <a:solidFill>
                <a:schemeClr val="accent6">
                  <a:lumMod val="75000"/>
                </a:schemeClr>
              </a:solidFill>
              <a:ea typeface="ＭＳ Ｐゴシック" charset="0"/>
            </a:endParaRPr>
          </a:p>
          <a:p>
            <a:pPr lvl="2" eaLnBrk="1" hangingPunct="1">
              <a:lnSpc>
                <a:spcPct val="90000"/>
              </a:lnSpc>
              <a:buFont typeface="Arial" charset="0"/>
              <a:buChar char="•"/>
              <a:defRPr/>
            </a:pPr>
            <a:r>
              <a:rPr lang="en-GB" sz="2600" dirty="0">
                <a:ea typeface="ＭＳ Ｐゴシック" charset="0"/>
              </a:rPr>
              <a:t>Scheduling exposures unevenly over given period</a:t>
            </a:r>
          </a:p>
          <a:p>
            <a:pPr lvl="2" eaLnBrk="1" hangingPunct="1">
              <a:lnSpc>
                <a:spcPct val="90000"/>
              </a:lnSpc>
              <a:buFont typeface="Arial" charset="0"/>
              <a:buChar char="•"/>
              <a:defRPr/>
            </a:pPr>
            <a:r>
              <a:rPr lang="en-GB" sz="2600" dirty="0">
                <a:ea typeface="ＭＳ Ｐゴシック" charset="0"/>
              </a:rPr>
              <a:t>Used when demand is continuous but fluctuating</a:t>
            </a:r>
          </a:p>
          <a:p>
            <a:pPr lvl="2" eaLnBrk="1" hangingPunct="1">
              <a:lnSpc>
                <a:spcPct val="90000"/>
              </a:lnSpc>
              <a:buFont typeface="Monotype Sorts" charset="0"/>
              <a:buChar char="v"/>
              <a:defRPr/>
            </a:pPr>
            <a:endParaRPr lang="en-GB" sz="2600" dirty="0">
              <a:ea typeface="ＭＳ Ｐゴシック" charset="0"/>
            </a:endParaRPr>
          </a:p>
        </p:txBody>
      </p:sp>
      <p:sp>
        <p:nvSpPr>
          <p:cNvPr id="3" name="Content Placeholder 2">
            <a:extLst>
              <a:ext uri="{FF2B5EF4-FFF2-40B4-BE49-F238E27FC236}">
                <a16:creationId xmlns:a16="http://schemas.microsoft.com/office/drawing/2014/main" id="{92726772-DED5-464A-8848-F1CB5DFB00E8}"/>
              </a:ext>
            </a:extLst>
          </p:cNvPr>
          <p:cNvSpPr>
            <a:spLocks noGrp="1"/>
          </p:cNvSpPr>
          <p:nvPr>
            <p:ph sz="half" idx="2"/>
          </p:nvPr>
        </p:nvSpPr>
        <p:spPr/>
        <p:txBody>
          <a:bodyPr/>
          <a:lstStyle/>
          <a:p>
            <a:pPr lvl="1" eaLnBrk="1" hangingPunct="1">
              <a:lnSpc>
                <a:spcPct val="90000"/>
              </a:lnSpc>
              <a:buFont typeface="Arial" charset="0"/>
              <a:buChar char="–"/>
              <a:defRPr/>
            </a:pPr>
            <a:r>
              <a:rPr lang="en-GB" sz="2600" b="1" dirty="0">
                <a:solidFill>
                  <a:schemeClr val="accent6">
                    <a:lumMod val="75000"/>
                  </a:schemeClr>
                </a:solidFill>
                <a:ea typeface="ＭＳ Ｐゴシック" charset="0"/>
              </a:rPr>
              <a:t>Flighting</a:t>
            </a:r>
            <a:endParaRPr lang="en-GB" sz="2600" dirty="0">
              <a:solidFill>
                <a:schemeClr val="accent6">
                  <a:lumMod val="75000"/>
                </a:schemeClr>
              </a:solidFill>
              <a:ea typeface="ＭＳ Ｐゴシック" charset="0"/>
            </a:endParaRPr>
          </a:p>
          <a:p>
            <a:pPr lvl="2" eaLnBrk="1" hangingPunct="1">
              <a:lnSpc>
                <a:spcPct val="90000"/>
              </a:lnSpc>
              <a:buFont typeface="Arial" charset="0"/>
              <a:buChar char="•"/>
              <a:defRPr/>
            </a:pPr>
            <a:r>
              <a:rPr lang="en-GB" sz="2600" dirty="0">
                <a:ea typeface="ＭＳ Ｐゴシック" charset="0"/>
              </a:rPr>
              <a:t>Concentrating exposures for heavy short-run impact</a:t>
            </a:r>
          </a:p>
          <a:p>
            <a:pPr lvl="2" eaLnBrk="1" hangingPunct="1">
              <a:lnSpc>
                <a:spcPct val="90000"/>
              </a:lnSpc>
              <a:buFont typeface="Arial" charset="0"/>
              <a:buChar char="•"/>
              <a:defRPr/>
            </a:pPr>
            <a:r>
              <a:rPr lang="en-GB" sz="2600" dirty="0">
                <a:ea typeface="ＭＳ Ｐゴシック" charset="0"/>
              </a:rPr>
              <a:t>Used when budget is limited &amp; demand seasonal</a:t>
            </a:r>
          </a:p>
          <a:p>
            <a:endParaRPr lang="en-US" sz="2600" dirty="0"/>
          </a:p>
        </p:txBody>
      </p:sp>
      <p:sp>
        <p:nvSpPr>
          <p:cNvPr id="2" name="Slide Number Placeholder 1">
            <a:extLst>
              <a:ext uri="{FF2B5EF4-FFF2-40B4-BE49-F238E27FC236}">
                <a16:creationId xmlns:a16="http://schemas.microsoft.com/office/drawing/2014/main" id="{63812C3E-75AC-D945-9999-96A52BB2E505}"/>
              </a:ext>
            </a:extLst>
          </p:cNvPr>
          <p:cNvSpPr>
            <a:spLocks noGrp="1"/>
          </p:cNvSpPr>
          <p:nvPr>
            <p:ph type="sldNum" sz="quarter" idx="12"/>
          </p:nvPr>
        </p:nvSpPr>
        <p:spPr/>
        <p:txBody>
          <a:bodyPr/>
          <a:lstStyle/>
          <a:p>
            <a:pPr>
              <a:defRPr/>
            </a:pPr>
            <a:fld id="{EEA799C0-8FA9-4BC5-B105-79FDD76B7CAD}" type="slidenum">
              <a:rPr lang="en-US" altLang="en-US" smtClean="0"/>
              <a:pPr>
                <a:defRPr/>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2813" y="381000"/>
            <a:ext cx="7921625" cy="1154113"/>
          </a:xfrm>
        </p:spPr>
        <p:txBody>
          <a:bodyPr/>
          <a:lstStyle/>
          <a:p>
            <a:pPr eaLnBrk="1" hangingPunct="1"/>
            <a:r>
              <a:rPr lang="en-GB" altLang="en-US" sz="5400" b="1">
                <a:solidFill>
                  <a:srgbClr val="000099"/>
                </a:solidFill>
              </a:rPr>
              <a:t>PERSONAL SELLING</a:t>
            </a:r>
          </a:p>
        </p:txBody>
      </p:sp>
      <p:pic>
        <p:nvPicPr>
          <p:cNvPr id="20483" name="Picture 3" descr="f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531813" y="2819400"/>
            <a:ext cx="8990012" cy="2436813"/>
          </a:xfrm>
          <a:noFill/>
        </p:spPr>
      </p:pic>
      <p:sp>
        <p:nvSpPr>
          <p:cNvPr id="20484" name="Rectangle 3"/>
          <p:cNvSpPr>
            <a:spLocks noGrp="1" noChangeArrowheads="1"/>
          </p:cNvSpPr>
          <p:nvPr>
            <p:ph type="body" idx="4294967295"/>
          </p:nvPr>
        </p:nvSpPr>
        <p:spPr>
          <a:xfrm>
            <a:off x="912813" y="1752600"/>
            <a:ext cx="8626475" cy="4286250"/>
          </a:xfrm>
        </p:spPr>
        <p:txBody>
          <a:bodyPr/>
          <a:lstStyle/>
          <a:p>
            <a:pPr marL="0" indent="0" algn="ctr" eaLnBrk="1" hangingPunct="1">
              <a:lnSpc>
                <a:spcPct val="90000"/>
              </a:lnSpc>
              <a:buClr>
                <a:srgbClr val="FF99FF"/>
              </a:buClr>
              <a:buFont typeface="Wingdings" panose="05000000000000000000" pitchFamily="2" charset="2"/>
              <a:buNone/>
            </a:pPr>
            <a:r>
              <a:rPr lang="en-GB" altLang="en-US" sz="2800" b="1"/>
              <a:t>Major Steps in Effective Selling</a:t>
            </a:r>
          </a:p>
        </p:txBody>
      </p:sp>
      <p:sp>
        <p:nvSpPr>
          <p:cNvPr id="2" name="Slide Number Placeholder 1">
            <a:extLst>
              <a:ext uri="{FF2B5EF4-FFF2-40B4-BE49-F238E27FC236}">
                <a16:creationId xmlns:a16="http://schemas.microsoft.com/office/drawing/2014/main" id="{15043F74-AC04-EA44-A01C-F7114BAFCF6C}"/>
              </a:ext>
            </a:extLst>
          </p:cNvPr>
          <p:cNvSpPr>
            <a:spLocks noGrp="1"/>
          </p:cNvSpPr>
          <p:nvPr>
            <p:ph type="sldNum" sz="quarter" idx="12"/>
          </p:nvPr>
        </p:nvSpPr>
        <p:spPr/>
        <p:txBody>
          <a:bodyPr/>
          <a:lstStyle/>
          <a:p>
            <a:pPr>
              <a:defRPr/>
            </a:pPr>
            <a:fld id="{EEA799C0-8FA9-4BC5-B105-79FDD76B7CAD}" type="slidenum">
              <a:rPr lang="en-US" altLang="en-US" smtClean="0"/>
              <a:pPr>
                <a:defRPr/>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GB" altLang="en-US" sz="5400" b="1">
                <a:solidFill>
                  <a:srgbClr val="000099"/>
                </a:solidFill>
              </a:rPr>
              <a:t>SALES PROMOTION</a:t>
            </a:r>
          </a:p>
        </p:txBody>
      </p:sp>
      <p:sp>
        <p:nvSpPr>
          <p:cNvPr id="53250" name="Rectangle 3"/>
          <p:cNvSpPr>
            <a:spLocks noGrp="1" noChangeArrowheads="1"/>
          </p:cNvSpPr>
          <p:nvPr>
            <p:ph idx="1"/>
          </p:nvPr>
        </p:nvSpPr>
        <p:spPr/>
        <p:txBody>
          <a:bodyPr rtlCol="0">
            <a:normAutofit/>
          </a:bodyPr>
          <a:lstStyle/>
          <a:p>
            <a:pPr eaLnBrk="1" fontAlgn="auto" hangingPunct="1">
              <a:spcAft>
                <a:spcPts val="0"/>
              </a:spcAft>
              <a:defRPr/>
            </a:pPr>
            <a:r>
              <a:rPr lang="en-GB" altLang="en-US" sz="2800" b="1" dirty="0">
                <a:solidFill>
                  <a:schemeClr val="accent6">
                    <a:lumMod val="75000"/>
                  </a:schemeClr>
                </a:solidFill>
                <a:ea typeface="+mn-ea"/>
              </a:rPr>
              <a:t>Three Targets:</a:t>
            </a:r>
          </a:p>
          <a:p>
            <a:pPr lvl="1" eaLnBrk="1" fontAlgn="auto" hangingPunct="1">
              <a:spcAft>
                <a:spcPts val="0"/>
              </a:spcAft>
              <a:defRPr/>
            </a:pPr>
            <a:r>
              <a:rPr lang="en-GB" altLang="en-US" b="1" dirty="0">
                <a:solidFill>
                  <a:srgbClr val="000099"/>
                </a:solidFill>
                <a:ea typeface="+mn-ea"/>
              </a:rPr>
              <a:t>CONSUMER</a:t>
            </a:r>
            <a:r>
              <a:rPr lang="en-GB" altLang="en-US" b="1" dirty="0">
                <a:ea typeface="+mn-ea"/>
              </a:rPr>
              <a:t>:</a:t>
            </a:r>
            <a:r>
              <a:rPr lang="en-GB" altLang="en-US" dirty="0">
                <a:ea typeface="+mn-ea"/>
              </a:rPr>
              <a:t> Samples, rebates, coupons, price-offs, contests, </a:t>
            </a:r>
            <a:r>
              <a:rPr lang="en-GB" altLang="en-US" dirty="0" err="1">
                <a:ea typeface="+mn-ea"/>
              </a:rPr>
              <a:t>etc</a:t>
            </a:r>
            <a:endParaRPr lang="en-GB" altLang="en-US" dirty="0">
              <a:ea typeface="+mn-ea"/>
            </a:endParaRPr>
          </a:p>
          <a:p>
            <a:pPr lvl="1" eaLnBrk="1" fontAlgn="auto" hangingPunct="1">
              <a:spcAft>
                <a:spcPts val="0"/>
              </a:spcAft>
              <a:defRPr/>
            </a:pPr>
            <a:endParaRPr lang="en-GB" altLang="en-US" dirty="0">
              <a:ea typeface="+mn-ea"/>
            </a:endParaRPr>
          </a:p>
          <a:p>
            <a:pPr lvl="1" eaLnBrk="1" fontAlgn="auto" hangingPunct="1">
              <a:spcAft>
                <a:spcPts val="0"/>
              </a:spcAft>
              <a:defRPr/>
            </a:pPr>
            <a:r>
              <a:rPr lang="en-GB" altLang="en-US" b="1" dirty="0">
                <a:solidFill>
                  <a:srgbClr val="000099"/>
                </a:solidFill>
                <a:ea typeface="+mn-ea"/>
              </a:rPr>
              <a:t>TRADE:</a:t>
            </a:r>
            <a:r>
              <a:rPr lang="en-GB" altLang="en-US" dirty="0">
                <a:solidFill>
                  <a:srgbClr val="000099"/>
                </a:solidFill>
                <a:ea typeface="+mn-ea"/>
              </a:rPr>
              <a:t> </a:t>
            </a:r>
            <a:r>
              <a:rPr lang="en-GB" altLang="en-US" dirty="0">
                <a:ea typeface="+mn-ea"/>
              </a:rPr>
              <a:t>Discounts, allowances, trade shows, </a:t>
            </a:r>
            <a:r>
              <a:rPr lang="en-GB" altLang="en-US" dirty="0" err="1">
                <a:ea typeface="+mn-ea"/>
              </a:rPr>
              <a:t>etc</a:t>
            </a:r>
            <a:endParaRPr lang="en-GB" altLang="en-US" dirty="0">
              <a:ea typeface="+mn-ea"/>
            </a:endParaRPr>
          </a:p>
          <a:p>
            <a:pPr lvl="1" eaLnBrk="1" fontAlgn="auto" hangingPunct="1">
              <a:spcAft>
                <a:spcPts val="0"/>
              </a:spcAft>
              <a:buFont typeface="Monotype Sorts" pitchFamily="3" charset="2"/>
              <a:buChar char="v"/>
              <a:defRPr/>
            </a:pPr>
            <a:endParaRPr lang="en-GB" altLang="en-US" dirty="0">
              <a:ea typeface="+mn-ea"/>
            </a:endParaRPr>
          </a:p>
          <a:p>
            <a:pPr lvl="1" eaLnBrk="1" fontAlgn="auto" hangingPunct="1">
              <a:spcAft>
                <a:spcPts val="0"/>
              </a:spcAft>
              <a:defRPr/>
            </a:pPr>
            <a:r>
              <a:rPr lang="en-GB" altLang="en-US" b="1" dirty="0">
                <a:solidFill>
                  <a:srgbClr val="000099"/>
                </a:solidFill>
                <a:ea typeface="+mn-ea"/>
              </a:rPr>
              <a:t>SALES FORCE:</a:t>
            </a:r>
            <a:r>
              <a:rPr lang="en-GB" altLang="en-US" dirty="0">
                <a:solidFill>
                  <a:srgbClr val="000099"/>
                </a:solidFill>
                <a:ea typeface="+mn-ea"/>
              </a:rPr>
              <a:t> </a:t>
            </a:r>
            <a:r>
              <a:rPr lang="en-GB" altLang="en-US" dirty="0">
                <a:ea typeface="+mn-ea"/>
              </a:rPr>
              <a:t>Bonuses, contests, rallies, </a:t>
            </a:r>
            <a:r>
              <a:rPr lang="en-GB" altLang="en-US" dirty="0" err="1">
                <a:ea typeface="+mn-ea"/>
              </a:rPr>
              <a:t>etc</a:t>
            </a:r>
            <a:endParaRPr lang="en-GB" altLang="en-US" dirty="0">
              <a:ea typeface="+mn-ea"/>
            </a:endParaRPr>
          </a:p>
        </p:txBody>
      </p:sp>
      <p:sp>
        <p:nvSpPr>
          <p:cNvPr id="2" name="Slide Number Placeholder 1">
            <a:extLst>
              <a:ext uri="{FF2B5EF4-FFF2-40B4-BE49-F238E27FC236}">
                <a16:creationId xmlns:a16="http://schemas.microsoft.com/office/drawing/2014/main" id="{43511D36-94FC-7346-BD23-4C35A5FCBB0D}"/>
              </a:ext>
            </a:extLst>
          </p:cNvPr>
          <p:cNvSpPr>
            <a:spLocks noGrp="1"/>
          </p:cNvSpPr>
          <p:nvPr>
            <p:ph type="sldNum" sz="quarter" idx="12"/>
          </p:nvPr>
        </p:nvSpPr>
        <p:spPr/>
        <p:txBody>
          <a:bodyPr/>
          <a:lstStyle/>
          <a:p>
            <a:pPr>
              <a:defRPr/>
            </a:pPr>
            <a:fld id="{EEA799C0-8FA9-4BC5-B105-79FDD76B7CAD}" type="slidenum">
              <a:rPr lang="en-US" altLang="en-US" smtClean="0"/>
              <a:pPr>
                <a:defRPr/>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altLang="en-US" sz="5400" b="1">
                <a:solidFill>
                  <a:srgbClr val="000099"/>
                </a:solidFill>
              </a:rPr>
              <a:t>SALES PROMOTION - cont’d</a:t>
            </a:r>
          </a:p>
        </p:txBody>
      </p:sp>
      <p:sp>
        <p:nvSpPr>
          <p:cNvPr id="22531" name="Rectangle 3"/>
          <p:cNvSpPr>
            <a:spLocks noGrp="1" noChangeArrowheads="1"/>
          </p:cNvSpPr>
          <p:nvPr>
            <p:ph sz="half" idx="1"/>
          </p:nvPr>
        </p:nvSpPr>
        <p:spPr/>
        <p:txBody>
          <a:bodyPr/>
          <a:lstStyle/>
          <a:p>
            <a:pPr eaLnBrk="1" hangingPunct="1">
              <a:lnSpc>
                <a:spcPct val="90000"/>
              </a:lnSpc>
            </a:pPr>
            <a:r>
              <a:rPr lang="en-GB" altLang="en-US" sz="2800" b="1" dirty="0">
                <a:solidFill>
                  <a:srgbClr val="E46C0A"/>
                </a:solidFill>
              </a:rPr>
              <a:t>Advantages:</a:t>
            </a:r>
            <a:endParaRPr lang="en-GB" altLang="en-US" sz="2800" b="1" dirty="0"/>
          </a:p>
          <a:p>
            <a:pPr lvl="1" eaLnBrk="1" hangingPunct="1">
              <a:lnSpc>
                <a:spcPct val="90000"/>
              </a:lnSpc>
            </a:pPr>
            <a:r>
              <a:rPr lang="en-GB" altLang="en-US" dirty="0"/>
              <a:t>Faster sales vs advertising in short-run</a:t>
            </a:r>
          </a:p>
          <a:p>
            <a:pPr lvl="1" eaLnBrk="1" hangingPunct="1">
              <a:lnSpc>
                <a:spcPct val="90000"/>
              </a:lnSpc>
            </a:pPr>
            <a:r>
              <a:rPr lang="en-GB" altLang="en-US" dirty="0"/>
              <a:t>Encourage trial &amp; temporary brand switching</a:t>
            </a:r>
          </a:p>
          <a:p>
            <a:pPr lvl="1" eaLnBrk="1" hangingPunct="1">
              <a:lnSpc>
                <a:spcPct val="90000"/>
              </a:lnSpc>
            </a:pPr>
            <a:r>
              <a:rPr lang="en-GB" altLang="en-US" dirty="0"/>
              <a:t>Get consumers to “load up” on brand</a:t>
            </a:r>
          </a:p>
          <a:p>
            <a:pPr lvl="1" eaLnBrk="1" hangingPunct="1">
              <a:lnSpc>
                <a:spcPct val="90000"/>
              </a:lnSpc>
            </a:pPr>
            <a:r>
              <a:rPr lang="en-GB" altLang="en-US" dirty="0"/>
              <a:t>Add excitement &amp; pulling power if used with ads</a:t>
            </a:r>
          </a:p>
          <a:p>
            <a:pPr lvl="1" eaLnBrk="1" hangingPunct="1">
              <a:lnSpc>
                <a:spcPct val="90000"/>
              </a:lnSpc>
            </a:pPr>
            <a:r>
              <a:rPr lang="en-GB" altLang="en-US" dirty="0"/>
              <a:t>Obtain trade &amp; sales force support</a:t>
            </a:r>
          </a:p>
        </p:txBody>
      </p:sp>
      <p:sp>
        <p:nvSpPr>
          <p:cNvPr id="3" name="Content Placeholder 2">
            <a:extLst>
              <a:ext uri="{FF2B5EF4-FFF2-40B4-BE49-F238E27FC236}">
                <a16:creationId xmlns:a16="http://schemas.microsoft.com/office/drawing/2014/main" id="{CA79BAA7-DEF2-B644-A858-D188BE521F82}"/>
              </a:ext>
            </a:extLst>
          </p:cNvPr>
          <p:cNvSpPr>
            <a:spLocks noGrp="1"/>
          </p:cNvSpPr>
          <p:nvPr>
            <p:ph sz="half" idx="2"/>
          </p:nvPr>
        </p:nvSpPr>
        <p:spPr/>
        <p:txBody>
          <a:bodyPr/>
          <a:lstStyle/>
          <a:p>
            <a:pPr eaLnBrk="1" hangingPunct="1"/>
            <a:r>
              <a:rPr lang="en-GB" altLang="en-US" b="1" dirty="0">
                <a:solidFill>
                  <a:srgbClr val="E46C0A"/>
                </a:solidFill>
              </a:rPr>
              <a:t>Disadvantages:</a:t>
            </a:r>
            <a:endParaRPr lang="en-GB" altLang="en-US" dirty="0"/>
          </a:p>
          <a:p>
            <a:pPr lvl="1" eaLnBrk="1" hangingPunct="1"/>
            <a:r>
              <a:rPr lang="en-GB" altLang="en-US" dirty="0"/>
              <a:t>Too much price promotion connotes cheap brand </a:t>
            </a:r>
          </a:p>
          <a:p>
            <a:pPr lvl="1" eaLnBrk="1" hangingPunct="1"/>
            <a:endParaRPr lang="en-GB" altLang="en-US" dirty="0"/>
          </a:p>
          <a:p>
            <a:pPr lvl="1" eaLnBrk="1" hangingPunct="1"/>
            <a:r>
              <a:rPr lang="en-GB" altLang="en-US" dirty="0"/>
              <a:t>Leads consumer to buy only if brand is on sale</a:t>
            </a:r>
          </a:p>
          <a:p>
            <a:pPr lvl="1" eaLnBrk="1" hangingPunct="1"/>
            <a:endParaRPr lang="en-GB" altLang="en-US" dirty="0"/>
          </a:p>
          <a:p>
            <a:pPr lvl="1" eaLnBrk="1" hangingPunct="1"/>
            <a:r>
              <a:rPr lang="en-GB" altLang="en-US" dirty="0"/>
              <a:t>Does not build long-term preference &amp; loyalty</a:t>
            </a:r>
          </a:p>
          <a:p>
            <a:endParaRPr lang="en-US" dirty="0"/>
          </a:p>
        </p:txBody>
      </p:sp>
      <p:sp>
        <p:nvSpPr>
          <p:cNvPr id="2" name="Slide Number Placeholder 1">
            <a:extLst>
              <a:ext uri="{FF2B5EF4-FFF2-40B4-BE49-F238E27FC236}">
                <a16:creationId xmlns:a16="http://schemas.microsoft.com/office/drawing/2014/main" id="{8DCACB48-AB46-2B48-A383-2298B0FFC6D4}"/>
              </a:ext>
            </a:extLst>
          </p:cNvPr>
          <p:cNvSpPr>
            <a:spLocks noGrp="1"/>
          </p:cNvSpPr>
          <p:nvPr>
            <p:ph type="sldNum" sz="quarter" idx="12"/>
          </p:nvPr>
        </p:nvSpPr>
        <p:spPr/>
        <p:txBody>
          <a:bodyPr/>
          <a:lstStyle/>
          <a:p>
            <a:pPr>
              <a:defRPr/>
            </a:pPr>
            <a:fld id="{EEA799C0-8FA9-4BC5-B105-79FDD76B7CAD}" type="slidenum">
              <a:rPr lang="en-US" altLang="en-US" smtClean="0"/>
              <a:pPr>
                <a:defRPr/>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en-US" sz="4800" b="1">
                <a:solidFill>
                  <a:srgbClr val="000099"/>
                </a:solidFill>
              </a:rPr>
              <a:t>PUBLICITY &amp; PUBLIC RELATIONS</a:t>
            </a:r>
          </a:p>
        </p:txBody>
      </p:sp>
      <p:sp>
        <p:nvSpPr>
          <p:cNvPr id="49155" name="Rectangle 3"/>
          <p:cNvSpPr>
            <a:spLocks noGrp="1" noChangeArrowheads="1"/>
          </p:cNvSpPr>
          <p:nvPr>
            <p:ph idx="1"/>
          </p:nvPr>
        </p:nvSpPr>
        <p:spPr/>
        <p:txBody>
          <a:bodyPr/>
          <a:lstStyle/>
          <a:p>
            <a:pPr eaLnBrk="1" hangingPunct="1">
              <a:lnSpc>
                <a:spcPct val="90000"/>
              </a:lnSpc>
              <a:buFont typeface="Arial" charset="0"/>
              <a:buChar char="•"/>
              <a:defRPr/>
            </a:pPr>
            <a:r>
              <a:rPr lang="en-GB" sz="2800" b="1">
                <a:solidFill>
                  <a:schemeClr val="accent6">
                    <a:lumMod val="75000"/>
                  </a:schemeClr>
                </a:solidFill>
                <a:ea typeface="ＭＳ Ｐゴシック" charset="0"/>
              </a:rPr>
              <a:t>Various Tools:</a:t>
            </a:r>
          </a:p>
          <a:p>
            <a:pPr lvl="1" eaLnBrk="1" hangingPunct="1">
              <a:lnSpc>
                <a:spcPct val="90000"/>
              </a:lnSpc>
              <a:buFont typeface="Arial" charset="0"/>
              <a:buChar char="–"/>
              <a:defRPr/>
            </a:pPr>
            <a:r>
              <a:rPr lang="en-GB">
                <a:ea typeface="ＭＳ Ｐゴシック" charset="0"/>
              </a:rPr>
              <a:t>News</a:t>
            </a:r>
          </a:p>
          <a:p>
            <a:pPr lvl="1" eaLnBrk="1" hangingPunct="1">
              <a:lnSpc>
                <a:spcPct val="90000"/>
              </a:lnSpc>
              <a:buFont typeface="Arial" charset="0"/>
              <a:buChar char="–"/>
              <a:defRPr/>
            </a:pPr>
            <a:r>
              <a:rPr lang="en-GB">
                <a:ea typeface="ＭＳ Ｐゴシック" charset="0"/>
              </a:rPr>
              <a:t>Speeches</a:t>
            </a:r>
          </a:p>
          <a:p>
            <a:pPr lvl="1" eaLnBrk="1" hangingPunct="1">
              <a:lnSpc>
                <a:spcPct val="90000"/>
              </a:lnSpc>
              <a:buFont typeface="Arial" charset="0"/>
              <a:buChar char="–"/>
              <a:defRPr/>
            </a:pPr>
            <a:r>
              <a:rPr lang="en-GB">
                <a:ea typeface="ＭＳ Ｐゴシック" charset="0"/>
              </a:rPr>
              <a:t>Special Events</a:t>
            </a:r>
          </a:p>
          <a:p>
            <a:pPr lvl="1" eaLnBrk="1" hangingPunct="1">
              <a:lnSpc>
                <a:spcPct val="90000"/>
              </a:lnSpc>
              <a:buFont typeface="Arial" charset="0"/>
              <a:buChar char="–"/>
              <a:defRPr/>
            </a:pPr>
            <a:r>
              <a:rPr lang="en-GB">
                <a:ea typeface="ＭＳ Ｐゴシック" charset="0"/>
              </a:rPr>
              <a:t>Written Materials</a:t>
            </a:r>
          </a:p>
          <a:p>
            <a:pPr lvl="1" eaLnBrk="1" hangingPunct="1">
              <a:lnSpc>
                <a:spcPct val="90000"/>
              </a:lnSpc>
              <a:buFont typeface="Arial" charset="0"/>
              <a:buChar char="–"/>
              <a:defRPr/>
            </a:pPr>
            <a:r>
              <a:rPr lang="en-GB">
                <a:ea typeface="ＭＳ Ｐゴシック" charset="0"/>
              </a:rPr>
              <a:t>Audio-Visual Materials</a:t>
            </a:r>
          </a:p>
          <a:p>
            <a:pPr lvl="1" eaLnBrk="1" hangingPunct="1">
              <a:lnSpc>
                <a:spcPct val="90000"/>
              </a:lnSpc>
              <a:buFont typeface="Arial" charset="0"/>
              <a:buChar char="–"/>
              <a:defRPr/>
            </a:pPr>
            <a:r>
              <a:rPr lang="en-GB">
                <a:ea typeface="ＭＳ Ｐゴシック" charset="0"/>
              </a:rPr>
              <a:t>Corporate Identity Materials</a:t>
            </a:r>
          </a:p>
          <a:p>
            <a:pPr lvl="1" eaLnBrk="1" hangingPunct="1">
              <a:lnSpc>
                <a:spcPct val="90000"/>
              </a:lnSpc>
              <a:buFont typeface="Arial" charset="0"/>
              <a:buChar char="–"/>
              <a:defRPr/>
            </a:pPr>
            <a:r>
              <a:rPr lang="en-GB">
                <a:ea typeface="ＭＳ Ｐゴシック" charset="0"/>
              </a:rPr>
              <a:t>Public Service Activities</a:t>
            </a:r>
            <a:endParaRPr lang="en-GB" dirty="0">
              <a:ea typeface="ＭＳ Ｐゴシック" charset="0"/>
            </a:endParaRPr>
          </a:p>
        </p:txBody>
      </p:sp>
      <p:sp>
        <p:nvSpPr>
          <p:cNvPr id="2" name="Slide Number Placeholder 1">
            <a:extLst>
              <a:ext uri="{FF2B5EF4-FFF2-40B4-BE49-F238E27FC236}">
                <a16:creationId xmlns:a16="http://schemas.microsoft.com/office/drawing/2014/main" id="{CDC5AC5F-1EC1-F242-8FFB-D99048EC62E5}"/>
              </a:ext>
            </a:extLst>
          </p:cNvPr>
          <p:cNvSpPr>
            <a:spLocks noGrp="1"/>
          </p:cNvSpPr>
          <p:nvPr>
            <p:ph type="sldNum" sz="quarter" idx="12"/>
          </p:nvPr>
        </p:nvSpPr>
        <p:spPr/>
        <p:txBody>
          <a:bodyPr/>
          <a:lstStyle/>
          <a:p>
            <a:pPr>
              <a:defRPr/>
            </a:pPr>
            <a:fld id="{EEA799C0-8FA9-4BC5-B105-79FDD76B7CAD}" type="slidenum">
              <a:rPr lang="en-US" altLang="en-US" smtClean="0"/>
              <a:pPr>
                <a:defRPr/>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altLang="en-US" sz="5200" b="1" dirty="0">
                <a:solidFill>
                  <a:srgbClr val="000099"/>
                </a:solidFill>
              </a:rPr>
              <a:t>Learning Objectives</a:t>
            </a:r>
          </a:p>
        </p:txBody>
      </p:sp>
      <p:sp>
        <p:nvSpPr>
          <p:cNvPr id="6147" name="Rectangle 3"/>
          <p:cNvSpPr>
            <a:spLocks noGrp="1" noChangeArrowheads="1"/>
          </p:cNvSpPr>
          <p:nvPr>
            <p:ph idx="1"/>
          </p:nvPr>
        </p:nvSpPr>
        <p:spPr/>
        <p:txBody>
          <a:bodyPr/>
          <a:lstStyle/>
          <a:p>
            <a:pPr eaLnBrk="1" hangingPunct="1"/>
            <a:endParaRPr lang="en-GB" altLang="en-US" dirty="0"/>
          </a:p>
          <a:p>
            <a:pPr eaLnBrk="1" hangingPunct="1"/>
            <a:r>
              <a:rPr lang="en-GB" altLang="en-US" dirty="0"/>
              <a:t>Understand the various promotional tools and what each can do for a marketer</a:t>
            </a:r>
          </a:p>
          <a:p>
            <a:pPr eaLnBrk="1" hangingPunct="1"/>
            <a:endParaRPr lang="en-GB" altLang="en-US" dirty="0"/>
          </a:p>
          <a:p>
            <a:pPr eaLnBrk="1" hangingPunct="1"/>
            <a:endParaRPr lang="en-GB" altLang="en-US" dirty="0"/>
          </a:p>
        </p:txBody>
      </p:sp>
      <p:sp>
        <p:nvSpPr>
          <p:cNvPr id="2" name="Slide Number Placeholder 1">
            <a:extLst>
              <a:ext uri="{FF2B5EF4-FFF2-40B4-BE49-F238E27FC236}">
                <a16:creationId xmlns:a16="http://schemas.microsoft.com/office/drawing/2014/main" id="{2B7283A4-B3D8-3C47-AB1F-B2EB1BDD2BB6}"/>
              </a:ext>
            </a:extLst>
          </p:cNvPr>
          <p:cNvSpPr>
            <a:spLocks noGrp="1"/>
          </p:cNvSpPr>
          <p:nvPr>
            <p:ph type="sldNum" sz="quarter" idx="12"/>
          </p:nvPr>
        </p:nvSpPr>
        <p:spPr/>
        <p:txBody>
          <a:bodyPr/>
          <a:lstStyle/>
          <a:p>
            <a:pPr>
              <a:defRPr/>
            </a:pPr>
            <a:fld id="{EEA799C0-8FA9-4BC5-B105-79FDD76B7CAD}" type="slidenum">
              <a:rPr lang="en-US" altLang="en-US" smtClean="0"/>
              <a:pPr>
                <a:defRPr/>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tLang="en-US" sz="4000" b="1">
                <a:solidFill>
                  <a:srgbClr val="000099"/>
                </a:solidFill>
              </a:rPr>
              <a:t>PUBLICITY &amp; PUBLIC RELATIONS - cont’d</a:t>
            </a:r>
          </a:p>
        </p:txBody>
      </p:sp>
      <p:sp>
        <p:nvSpPr>
          <p:cNvPr id="56323" name="Rectangle 3"/>
          <p:cNvSpPr>
            <a:spLocks noGrp="1" noChangeArrowheads="1"/>
          </p:cNvSpPr>
          <p:nvPr>
            <p:ph sz="half" idx="1"/>
          </p:nvPr>
        </p:nvSpPr>
        <p:spPr/>
        <p:txBody>
          <a:bodyPr/>
          <a:lstStyle/>
          <a:p>
            <a:pPr eaLnBrk="1" hangingPunct="1">
              <a:buFont typeface="Arial" charset="0"/>
              <a:buChar char="•"/>
              <a:defRPr/>
            </a:pPr>
            <a:r>
              <a:rPr lang="en-GB" sz="2800" b="1" dirty="0">
                <a:solidFill>
                  <a:schemeClr val="accent6">
                    <a:lumMod val="75000"/>
                  </a:schemeClr>
                </a:solidFill>
                <a:ea typeface="ＭＳ Ｐゴシック" charset="0"/>
              </a:rPr>
              <a:t>Advantages:</a:t>
            </a:r>
          </a:p>
          <a:p>
            <a:pPr lvl="1" eaLnBrk="1" hangingPunct="1">
              <a:buFont typeface="Arial" charset="0"/>
              <a:buChar char="–"/>
              <a:defRPr/>
            </a:pPr>
            <a:r>
              <a:rPr lang="en-GB" dirty="0">
                <a:ea typeface="ＭＳ Ｐゴシック" charset="0"/>
              </a:rPr>
              <a:t>Raise corporate image</a:t>
            </a:r>
          </a:p>
          <a:p>
            <a:pPr lvl="1" eaLnBrk="1" hangingPunct="1">
              <a:buFont typeface="Arial" charset="0"/>
              <a:buChar char="–"/>
              <a:defRPr/>
            </a:pPr>
            <a:r>
              <a:rPr lang="en-GB" dirty="0">
                <a:ea typeface="ＭＳ Ｐゴシック" charset="0"/>
              </a:rPr>
              <a:t>Rebuild interest in declining products</a:t>
            </a:r>
          </a:p>
          <a:p>
            <a:pPr lvl="1" eaLnBrk="1" hangingPunct="1">
              <a:buFont typeface="Arial" charset="0"/>
              <a:buChar char="–"/>
              <a:defRPr/>
            </a:pPr>
            <a:r>
              <a:rPr lang="en-GB" dirty="0">
                <a:ea typeface="ＭＳ Ｐゴシック" charset="0"/>
              </a:rPr>
              <a:t>Increase public awareness at lower cost </a:t>
            </a:r>
            <a:r>
              <a:rPr lang="en-GB" dirty="0" err="1">
                <a:ea typeface="ＭＳ Ｐゴシック" charset="0"/>
              </a:rPr>
              <a:t>vs</a:t>
            </a:r>
            <a:r>
              <a:rPr lang="en-GB" dirty="0">
                <a:ea typeface="ＭＳ Ｐゴシック" charset="0"/>
              </a:rPr>
              <a:t> advertising</a:t>
            </a:r>
          </a:p>
          <a:p>
            <a:pPr lvl="1" eaLnBrk="1" hangingPunct="1">
              <a:buFont typeface="Arial" charset="0"/>
              <a:buChar char="–"/>
              <a:defRPr/>
            </a:pPr>
            <a:r>
              <a:rPr lang="en-GB" dirty="0">
                <a:ea typeface="ＭＳ Ｐゴシック" charset="0"/>
              </a:rPr>
              <a:t>Overcome perceptual defences of consumers</a:t>
            </a:r>
          </a:p>
        </p:txBody>
      </p:sp>
      <p:sp>
        <p:nvSpPr>
          <p:cNvPr id="3" name="Content Placeholder 2">
            <a:extLst>
              <a:ext uri="{FF2B5EF4-FFF2-40B4-BE49-F238E27FC236}">
                <a16:creationId xmlns:a16="http://schemas.microsoft.com/office/drawing/2014/main" id="{6279DD64-37B0-EA41-9998-2030143043B9}"/>
              </a:ext>
            </a:extLst>
          </p:cNvPr>
          <p:cNvSpPr>
            <a:spLocks noGrp="1"/>
          </p:cNvSpPr>
          <p:nvPr>
            <p:ph sz="half" idx="2"/>
          </p:nvPr>
        </p:nvSpPr>
        <p:spPr/>
        <p:txBody>
          <a:bodyPr/>
          <a:lstStyle/>
          <a:p>
            <a:pPr eaLnBrk="1" hangingPunct="1">
              <a:buFont typeface="Arial" charset="0"/>
              <a:buChar char="•"/>
              <a:defRPr/>
            </a:pPr>
            <a:r>
              <a:rPr lang="en-GB" b="1" dirty="0">
                <a:solidFill>
                  <a:schemeClr val="accent6">
                    <a:lumMod val="75000"/>
                  </a:schemeClr>
                </a:solidFill>
                <a:ea typeface="ＭＳ Ｐゴシック" charset="0"/>
              </a:rPr>
              <a:t>Disadvantages:</a:t>
            </a:r>
          </a:p>
          <a:p>
            <a:pPr lvl="1" eaLnBrk="1" hangingPunct="1">
              <a:buFont typeface="Arial" charset="0"/>
              <a:buChar char="–"/>
              <a:defRPr/>
            </a:pPr>
            <a:r>
              <a:rPr lang="en-GB" dirty="0">
                <a:ea typeface="ＭＳ Ｐゴシック" charset="0"/>
              </a:rPr>
              <a:t>Can be positive or negative</a:t>
            </a:r>
          </a:p>
          <a:p>
            <a:pPr lvl="1" eaLnBrk="1" hangingPunct="1">
              <a:buFont typeface="Arial" charset="0"/>
              <a:buChar char="–"/>
              <a:defRPr/>
            </a:pPr>
            <a:r>
              <a:rPr lang="en-GB" dirty="0">
                <a:ea typeface="ＭＳ Ｐゴシック" charset="0"/>
              </a:rPr>
              <a:t>Less controllable vs. other promotional tools</a:t>
            </a:r>
          </a:p>
          <a:p>
            <a:pPr lvl="1" eaLnBrk="1" hangingPunct="1">
              <a:buFont typeface="Arial" charset="0"/>
              <a:buChar char="–"/>
              <a:defRPr/>
            </a:pPr>
            <a:endParaRPr lang="en-GB" dirty="0">
              <a:ea typeface="ＭＳ Ｐゴシック" charset="0"/>
            </a:endParaRPr>
          </a:p>
          <a:p>
            <a:endParaRPr lang="en-US" dirty="0"/>
          </a:p>
        </p:txBody>
      </p:sp>
      <p:sp>
        <p:nvSpPr>
          <p:cNvPr id="2" name="Slide Number Placeholder 1">
            <a:extLst>
              <a:ext uri="{FF2B5EF4-FFF2-40B4-BE49-F238E27FC236}">
                <a16:creationId xmlns:a16="http://schemas.microsoft.com/office/drawing/2014/main" id="{003671FC-7510-B442-B0CF-2619FC1A8A2C}"/>
              </a:ext>
            </a:extLst>
          </p:cNvPr>
          <p:cNvSpPr>
            <a:spLocks noGrp="1"/>
          </p:cNvSpPr>
          <p:nvPr>
            <p:ph type="sldNum" sz="quarter" idx="12"/>
          </p:nvPr>
        </p:nvSpPr>
        <p:spPr/>
        <p:txBody>
          <a:bodyPr/>
          <a:lstStyle/>
          <a:p>
            <a:pPr>
              <a:defRPr/>
            </a:pPr>
            <a:fld id="{EEA799C0-8FA9-4BC5-B105-79FDD76B7CAD}" type="slidenum">
              <a:rPr lang="en-US" altLang="en-US" smtClean="0"/>
              <a:pPr>
                <a:defRPr/>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95300" y="274638"/>
            <a:ext cx="8912225" cy="1143000"/>
          </a:xfrm>
        </p:spPr>
        <p:txBody>
          <a:bodyPr wrap="square" anchor="ctr">
            <a:normAutofit/>
          </a:bodyPr>
          <a:lstStyle/>
          <a:p>
            <a:pPr eaLnBrk="1" hangingPunct="1"/>
            <a:r>
              <a:rPr lang="en-US" altLang="en-US" b="1" dirty="0"/>
              <a:t>DIRECT MARKETING</a:t>
            </a:r>
          </a:p>
        </p:txBody>
      </p:sp>
      <p:sp>
        <p:nvSpPr>
          <p:cNvPr id="28675" name="Rectangle 3"/>
          <p:cNvSpPr>
            <a:spLocks noGrp="1" noChangeArrowheads="1"/>
          </p:cNvSpPr>
          <p:nvPr>
            <p:ph sz="half" idx="1"/>
          </p:nvPr>
        </p:nvSpPr>
        <p:spPr>
          <a:xfrm>
            <a:off x="495141" y="1600201"/>
            <a:ext cx="4373748" cy="4525963"/>
          </a:xfrm>
        </p:spPr>
        <p:txBody>
          <a:bodyPr wrap="square" anchor="t">
            <a:normAutofit/>
          </a:bodyPr>
          <a:lstStyle/>
          <a:p>
            <a:pPr eaLnBrk="1" hangingPunct="1"/>
            <a:r>
              <a:rPr lang="en-US" altLang="en-US" sz="2600" dirty="0"/>
              <a:t>Direct marketing consists of direct connections with carefully targeted individual consumers to both obtain an immediate response and cultivate lasting customer relationships</a:t>
            </a:r>
          </a:p>
          <a:p>
            <a:pPr eaLnBrk="1" hangingPunct="1"/>
            <a:endParaRPr lang="en-US" altLang="en-US" sz="2600" dirty="0"/>
          </a:p>
          <a:p>
            <a:pPr eaLnBrk="1" hangingPunct="1"/>
            <a:endParaRPr lang="en-US" altLang="en-US" sz="2600" dirty="0"/>
          </a:p>
          <a:p>
            <a:pPr eaLnBrk="1" hangingPunct="1">
              <a:buFont typeface="Wingdings" panose="05000000000000000000" pitchFamily="2" charset="2"/>
              <a:buNone/>
            </a:pPr>
            <a:endParaRPr lang="en-US" altLang="en-US" sz="2600" dirty="0"/>
          </a:p>
        </p:txBody>
      </p:sp>
      <p:pic>
        <p:nvPicPr>
          <p:cNvPr id="6" name="Picture 4">
            <a:extLst>
              <a:ext uri="{FF2B5EF4-FFF2-40B4-BE49-F238E27FC236}">
                <a16:creationId xmlns:a16="http://schemas.microsoft.com/office/drawing/2014/main" id="{C81DDBA2-B0AD-C741-ADF8-102FA03DA42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408612" y="1200180"/>
            <a:ext cx="4267200" cy="398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BBB2F0D-2387-7D4F-91D0-4725B227814C}"/>
              </a:ext>
            </a:extLst>
          </p:cNvPr>
          <p:cNvSpPr>
            <a:spLocks noGrp="1"/>
          </p:cNvSpPr>
          <p:nvPr>
            <p:ph type="sldNum" sz="quarter" idx="12"/>
          </p:nvPr>
        </p:nvSpPr>
        <p:spPr>
          <a:xfrm>
            <a:off x="7097713" y="6356350"/>
            <a:ext cx="2309812" cy="365125"/>
          </a:xfrm>
        </p:spPr>
        <p:txBody>
          <a:bodyPr wrap="square" anchor="ctr">
            <a:normAutofit/>
          </a:bodyPr>
          <a:lstStyle/>
          <a:p>
            <a:pPr>
              <a:spcAft>
                <a:spcPts val="600"/>
              </a:spcAft>
              <a:defRPr/>
            </a:pPr>
            <a:fld id="{EEA799C0-8FA9-4BC5-B105-79FDD76B7CAD}" type="slidenum">
              <a:rPr lang="en-US" altLang="en-US" smtClean="0"/>
              <a:pPr>
                <a:spcAft>
                  <a:spcPts val="600"/>
                </a:spcAft>
                <a:defRPr/>
              </a:pPr>
              <a:t>31</a:t>
            </a:fld>
            <a:endParaRPr lang="en-US" altLang="en-US"/>
          </a:p>
        </p:txBody>
      </p:sp>
      <p:sp>
        <p:nvSpPr>
          <p:cNvPr id="4" name="TextBox 3">
            <a:extLst>
              <a:ext uri="{FF2B5EF4-FFF2-40B4-BE49-F238E27FC236}">
                <a16:creationId xmlns:a16="http://schemas.microsoft.com/office/drawing/2014/main" id="{423D6921-C585-594A-9C02-7635961D664D}"/>
              </a:ext>
            </a:extLst>
          </p:cNvPr>
          <p:cNvSpPr txBox="1"/>
          <p:nvPr/>
        </p:nvSpPr>
        <p:spPr>
          <a:xfrm>
            <a:off x="6399212" y="5190012"/>
            <a:ext cx="2601994" cy="400110"/>
          </a:xfrm>
          <a:prstGeom prst="rect">
            <a:avLst/>
          </a:prstGeom>
          <a:noFill/>
        </p:spPr>
        <p:txBody>
          <a:bodyPr wrap="none" rtlCol="0">
            <a:spAutoFit/>
          </a:bodyPr>
          <a:lstStyle/>
          <a:p>
            <a:r>
              <a:rPr lang="en-GB" sz="2000" dirty="0"/>
              <a:t>Forms of Direct Marketing</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GB" altLang="en-US" b="1">
                <a:solidFill>
                  <a:srgbClr val="000099"/>
                </a:solidFill>
              </a:rPr>
              <a:t>DIRECT MARKETING - cont’d</a:t>
            </a:r>
          </a:p>
        </p:txBody>
      </p:sp>
      <p:sp>
        <p:nvSpPr>
          <p:cNvPr id="74754" name="Rectangle 3"/>
          <p:cNvSpPr>
            <a:spLocks noGrp="1" noChangeArrowheads="1"/>
          </p:cNvSpPr>
          <p:nvPr>
            <p:ph sz="half" idx="1"/>
          </p:nvPr>
        </p:nvSpPr>
        <p:spPr/>
        <p:txBody>
          <a:bodyPr rtlCol="0">
            <a:normAutofit/>
          </a:bodyPr>
          <a:lstStyle/>
          <a:p>
            <a:pPr eaLnBrk="1" fontAlgn="auto" hangingPunct="1">
              <a:spcBef>
                <a:spcPct val="10000"/>
              </a:spcBef>
              <a:spcAft>
                <a:spcPts val="0"/>
              </a:spcAft>
              <a:defRPr/>
            </a:pPr>
            <a:r>
              <a:rPr lang="en-GB" altLang="en-US" sz="2800" b="1" dirty="0">
                <a:solidFill>
                  <a:srgbClr val="000099"/>
                </a:solidFill>
                <a:ea typeface="+mn-ea"/>
              </a:rPr>
              <a:t>Reasons for Growth:</a:t>
            </a:r>
          </a:p>
          <a:p>
            <a:pPr lvl="1" eaLnBrk="1" fontAlgn="auto" hangingPunct="1">
              <a:spcBef>
                <a:spcPct val="10000"/>
              </a:spcBef>
              <a:spcAft>
                <a:spcPts val="0"/>
              </a:spcAft>
              <a:defRPr/>
            </a:pPr>
            <a:r>
              <a:rPr lang="en-GB" altLang="en-US" b="1" dirty="0">
                <a:solidFill>
                  <a:schemeClr val="accent6">
                    <a:lumMod val="75000"/>
                  </a:schemeClr>
                </a:solidFill>
                <a:ea typeface="+mn-ea"/>
              </a:rPr>
              <a:t>T</a:t>
            </a:r>
            <a:r>
              <a:rPr lang="en-GB" altLang="en-US" sz="2200" b="1" dirty="0">
                <a:solidFill>
                  <a:schemeClr val="accent6">
                    <a:lumMod val="75000"/>
                  </a:schemeClr>
                </a:solidFill>
                <a:ea typeface="+mn-ea"/>
              </a:rPr>
              <a:t>o consumers</a:t>
            </a:r>
          </a:p>
          <a:p>
            <a:pPr lvl="2" eaLnBrk="1" fontAlgn="auto" hangingPunct="1">
              <a:spcBef>
                <a:spcPct val="10000"/>
              </a:spcBef>
              <a:spcAft>
                <a:spcPts val="0"/>
              </a:spcAft>
              <a:defRPr/>
            </a:pPr>
            <a:r>
              <a:rPr lang="en-GB" altLang="en-US" sz="2200" dirty="0">
                <a:ea typeface="+mn-ea"/>
              </a:rPr>
              <a:t>Convenience </a:t>
            </a:r>
          </a:p>
          <a:p>
            <a:pPr lvl="2" eaLnBrk="1" fontAlgn="auto" hangingPunct="1">
              <a:spcBef>
                <a:spcPct val="10000"/>
              </a:spcBef>
              <a:spcAft>
                <a:spcPts val="0"/>
              </a:spcAft>
              <a:defRPr/>
            </a:pPr>
            <a:r>
              <a:rPr lang="en-GB" altLang="en-US" sz="2200" dirty="0">
                <a:ea typeface="+mn-ea"/>
              </a:rPr>
              <a:t>Access to many products</a:t>
            </a:r>
          </a:p>
          <a:p>
            <a:pPr lvl="2" eaLnBrk="1" fontAlgn="auto" hangingPunct="1">
              <a:spcBef>
                <a:spcPct val="10000"/>
              </a:spcBef>
              <a:spcAft>
                <a:spcPts val="0"/>
              </a:spcAft>
              <a:defRPr/>
            </a:pPr>
            <a:r>
              <a:rPr lang="en-GB" altLang="en-US" sz="2200" dirty="0">
                <a:ea typeface="+mn-ea"/>
              </a:rPr>
              <a:t>Access to comparative info</a:t>
            </a:r>
          </a:p>
          <a:p>
            <a:pPr lvl="2" eaLnBrk="1" fontAlgn="auto" hangingPunct="1">
              <a:spcBef>
                <a:spcPct val="10000"/>
              </a:spcBef>
              <a:spcAft>
                <a:spcPts val="0"/>
              </a:spcAft>
              <a:defRPr/>
            </a:pPr>
            <a:r>
              <a:rPr lang="en-GB" altLang="en-US" sz="2200" dirty="0">
                <a:ea typeface="+mn-ea"/>
              </a:rPr>
              <a:t>Interactive &amp; immediate</a:t>
            </a:r>
          </a:p>
        </p:txBody>
      </p:sp>
      <p:sp>
        <p:nvSpPr>
          <p:cNvPr id="3" name="Content Placeholder 2">
            <a:extLst>
              <a:ext uri="{FF2B5EF4-FFF2-40B4-BE49-F238E27FC236}">
                <a16:creationId xmlns:a16="http://schemas.microsoft.com/office/drawing/2014/main" id="{BA508642-334B-7F4D-B66C-784D0F34AED8}"/>
              </a:ext>
            </a:extLst>
          </p:cNvPr>
          <p:cNvSpPr>
            <a:spLocks noGrp="1"/>
          </p:cNvSpPr>
          <p:nvPr>
            <p:ph sz="half" idx="2"/>
          </p:nvPr>
        </p:nvSpPr>
        <p:spPr>
          <a:xfrm>
            <a:off x="4722811" y="1635256"/>
            <a:ext cx="5180013" cy="4525963"/>
          </a:xfrm>
        </p:spPr>
        <p:txBody>
          <a:bodyPr/>
          <a:lstStyle/>
          <a:p>
            <a:pPr lvl="1" eaLnBrk="1" fontAlgn="auto" hangingPunct="1">
              <a:spcBef>
                <a:spcPct val="10000"/>
              </a:spcBef>
              <a:spcAft>
                <a:spcPts val="0"/>
              </a:spcAft>
              <a:defRPr/>
            </a:pPr>
            <a:endParaRPr lang="en-GB" altLang="en-US" sz="2200" b="1" dirty="0">
              <a:solidFill>
                <a:schemeClr val="accent6">
                  <a:lumMod val="75000"/>
                </a:schemeClr>
              </a:solidFill>
            </a:endParaRPr>
          </a:p>
          <a:p>
            <a:pPr lvl="1" eaLnBrk="1" fontAlgn="auto" hangingPunct="1">
              <a:spcBef>
                <a:spcPct val="10000"/>
              </a:spcBef>
              <a:spcAft>
                <a:spcPts val="0"/>
              </a:spcAft>
              <a:defRPr/>
            </a:pPr>
            <a:r>
              <a:rPr lang="en-GB" altLang="en-US" sz="2200" b="1" dirty="0">
                <a:solidFill>
                  <a:schemeClr val="accent6">
                    <a:lumMod val="75000"/>
                  </a:schemeClr>
                </a:solidFill>
              </a:rPr>
              <a:t>To marketers</a:t>
            </a:r>
          </a:p>
          <a:p>
            <a:pPr lvl="2" eaLnBrk="1" fontAlgn="auto" hangingPunct="1">
              <a:spcBef>
                <a:spcPct val="10000"/>
              </a:spcBef>
              <a:spcAft>
                <a:spcPts val="0"/>
              </a:spcAft>
              <a:defRPr/>
            </a:pPr>
            <a:r>
              <a:rPr lang="en-GB" altLang="en-US" sz="2200" dirty="0"/>
              <a:t>Precision </a:t>
            </a:r>
          </a:p>
          <a:p>
            <a:pPr lvl="2" eaLnBrk="1" fontAlgn="auto" hangingPunct="1">
              <a:spcBef>
                <a:spcPct val="10000"/>
              </a:spcBef>
              <a:spcAft>
                <a:spcPts val="0"/>
              </a:spcAft>
              <a:defRPr/>
            </a:pPr>
            <a:r>
              <a:rPr lang="en-GB" altLang="en-US" sz="2200" dirty="0"/>
              <a:t>Efficiency</a:t>
            </a:r>
          </a:p>
          <a:p>
            <a:pPr lvl="3" eaLnBrk="1" fontAlgn="auto" hangingPunct="1">
              <a:spcBef>
                <a:spcPct val="10000"/>
              </a:spcBef>
              <a:spcAft>
                <a:spcPts val="0"/>
              </a:spcAft>
              <a:buSzPct val="50000"/>
              <a:buFont typeface="Monotype Sorts" pitchFamily="3" charset="2"/>
              <a:buChar char="l"/>
              <a:defRPr/>
            </a:pPr>
            <a:r>
              <a:rPr lang="en-GB" altLang="en-US" sz="2200" dirty="0"/>
              <a:t>Media cost reduction</a:t>
            </a:r>
          </a:p>
          <a:p>
            <a:pPr lvl="3" eaLnBrk="1" fontAlgn="auto" hangingPunct="1">
              <a:spcBef>
                <a:spcPct val="10000"/>
              </a:spcBef>
              <a:spcAft>
                <a:spcPts val="0"/>
              </a:spcAft>
              <a:buSzPct val="50000"/>
              <a:buFont typeface="Monotype Sorts" pitchFamily="3" charset="2"/>
              <a:buChar char="l"/>
              <a:defRPr/>
            </a:pPr>
            <a:r>
              <a:rPr lang="en-GB" altLang="en-US" sz="2200" dirty="0"/>
              <a:t>Alternative distribution channel</a:t>
            </a:r>
          </a:p>
          <a:p>
            <a:pPr lvl="3" eaLnBrk="1" fontAlgn="auto" hangingPunct="1">
              <a:spcBef>
                <a:spcPct val="10000"/>
              </a:spcBef>
              <a:spcAft>
                <a:spcPts val="0"/>
              </a:spcAft>
              <a:buSzPct val="50000"/>
              <a:buFont typeface="Monotype Sorts" pitchFamily="3" charset="2"/>
              <a:buChar char="l"/>
              <a:defRPr/>
            </a:pPr>
            <a:r>
              <a:rPr lang="en-GB" altLang="en-US" sz="2200" dirty="0"/>
              <a:t>Minimal inventory</a:t>
            </a:r>
          </a:p>
          <a:p>
            <a:endParaRPr lang="en-US" sz="2200" dirty="0"/>
          </a:p>
        </p:txBody>
      </p:sp>
      <p:sp>
        <p:nvSpPr>
          <p:cNvPr id="2" name="Slide Number Placeholder 1">
            <a:extLst>
              <a:ext uri="{FF2B5EF4-FFF2-40B4-BE49-F238E27FC236}">
                <a16:creationId xmlns:a16="http://schemas.microsoft.com/office/drawing/2014/main" id="{D996C39D-0325-304B-8818-2AE96C9CE850}"/>
              </a:ext>
            </a:extLst>
          </p:cNvPr>
          <p:cNvSpPr>
            <a:spLocks noGrp="1"/>
          </p:cNvSpPr>
          <p:nvPr>
            <p:ph type="sldNum" sz="quarter" idx="12"/>
          </p:nvPr>
        </p:nvSpPr>
        <p:spPr/>
        <p:txBody>
          <a:bodyPr/>
          <a:lstStyle/>
          <a:p>
            <a:pPr>
              <a:defRPr/>
            </a:pPr>
            <a:fld id="{EEA799C0-8FA9-4BC5-B105-79FDD76B7CAD}" type="slidenum">
              <a:rPr lang="en-US" altLang="en-US" smtClean="0"/>
              <a:pPr>
                <a:defRPr/>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itle 1"/>
          <p:cNvSpPr>
            <a:spLocks noGrp="1"/>
          </p:cNvSpPr>
          <p:nvPr>
            <p:ph type="title"/>
          </p:nvPr>
        </p:nvSpPr>
        <p:spPr>
          <a:xfrm>
            <a:off x="989013" y="228600"/>
            <a:ext cx="7921625" cy="1154113"/>
          </a:xfrm>
        </p:spPr>
        <p:txBody>
          <a:bodyPr/>
          <a:lstStyle/>
          <a:p>
            <a:pPr eaLnBrk="1" hangingPunct="1"/>
            <a:r>
              <a:rPr lang="en-US" altLang="en-US" b="1">
                <a:solidFill>
                  <a:srgbClr val="000099"/>
                </a:solidFill>
              </a:rPr>
              <a:t>Offline-Online Tools</a:t>
            </a:r>
          </a:p>
        </p:txBody>
      </p:sp>
      <p:pic>
        <p:nvPicPr>
          <p:cNvPr id="33795" name="Picture 2" descr="G:\Principles of Marketing\Lecture Notes Business Students\LT10 Promotion (II)\Online Stuff\Offline Online Tools.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3813" y="1828800"/>
            <a:ext cx="736758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C29B7D8-9BAA-A141-834F-63740F459306}"/>
              </a:ext>
            </a:extLst>
          </p:cNvPr>
          <p:cNvSpPr>
            <a:spLocks noGrp="1"/>
          </p:cNvSpPr>
          <p:nvPr>
            <p:ph type="sldNum" sz="quarter" idx="12"/>
          </p:nvPr>
        </p:nvSpPr>
        <p:spPr/>
        <p:txBody>
          <a:bodyPr/>
          <a:lstStyle/>
          <a:p>
            <a:pPr>
              <a:defRPr/>
            </a:pPr>
            <a:fld id="{EEA799C0-8FA9-4BC5-B105-79FDD76B7CAD}" type="slidenum">
              <a:rPr lang="en-US" altLang="en-US" smtClean="0"/>
              <a:pPr>
                <a:defRPr/>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s-ES" b="1" dirty="0">
                <a:solidFill>
                  <a:srgbClr val="000099"/>
                </a:solidFill>
                <a:latin typeface="+mj-lt"/>
              </a:rPr>
              <a:t>DIGITAL &amp; SOCIAL MEDIA MARKETING</a:t>
            </a:r>
            <a:endParaRPr lang="es-ES" dirty="0">
              <a:solidFill>
                <a:srgbClr val="000099"/>
              </a:solidFill>
              <a:latin typeface="+mj-lt"/>
            </a:endParaRPr>
          </a:p>
        </p:txBody>
      </p:sp>
      <p:sp>
        <p:nvSpPr>
          <p:cNvPr id="3" name="Content Placeholder 2"/>
          <p:cNvSpPr>
            <a:spLocks noGrp="1"/>
          </p:cNvSpPr>
          <p:nvPr>
            <p:ph sz="half" idx="1"/>
          </p:nvPr>
        </p:nvSpPr>
        <p:spPr/>
        <p:txBody>
          <a:bodyPr/>
          <a:lstStyle/>
          <a:p>
            <a:r>
              <a:rPr lang="en-US" sz="3200" b="1" dirty="0">
                <a:solidFill>
                  <a:schemeClr val="accent6">
                    <a:lumMod val="75000"/>
                  </a:schemeClr>
                </a:solidFill>
              </a:rPr>
              <a:t>Mobile Marketing</a:t>
            </a:r>
          </a:p>
          <a:p>
            <a:r>
              <a:rPr lang="en-US" sz="3200" b="1" dirty="0">
                <a:solidFill>
                  <a:schemeClr val="accent6">
                    <a:lumMod val="75000"/>
                  </a:schemeClr>
                </a:solidFill>
              </a:rPr>
              <a:t>Online Marketing</a:t>
            </a:r>
          </a:p>
          <a:p>
            <a:pPr marL="685800" lvl="1"/>
            <a:r>
              <a:rPr lang="en-US" dirty="0"/>
              <a:t>Online advertising </a:t>
            </a:r>
          </a:p>
          <a:p>
            <a:pPr marL="685800" lvl="1"/>
            <a:r>
              <a:rPr lang="en-US" dirty="0"/>
              <a:t>Email marketing</a:t>
            </a:r>
          </a:p>
          <a:p>
            <a:pPr marL="685800" lvl="1"/>
            <a:r>
              <a:rPr lang="en-US" dirty="0"/>
              <a:t>Viral marketing</a:t>
            </a:r>
          </a:p>
          <a:p>
            <a:pPr marL="685800" lvl="1"/>
            <a:r>
              <a:rPr lang="en-US" dirty="0"/>
              <a:t>Online video</a:t>
            </a:r>
          </a:p>
          <a:p>
            <a:pPr marL="685800" lvl="1"/>
            <a:r>
              <a:rPr lang="en-US" dirty="0"/>
              <a:t>Blogs</a:t>
            </a:r>
          </a:p>
          <a:p>
            <a:pPr marL="685800" lvl="1"/>
            <a:r>
              <a:rPr lang="en-US" dirty="0"/>
              <a:t>Social media</a:t>
            </a:r>
          </a:p>
          <a:p>
            <a:pPr marL="685800" lvl="1"/>
            <a:r>
              <a:rPr lang="en-US" dirty="0"/>
              <a:t>Spam</a:t>
            </a:r>
          </a:p>
          <a:p>
            <a:pPr marL="400050" lvl="1" indent="0">
              <a:buNone/>
            </a:pPr>
            <a:endParaRPr lang="en-US" sz="1600" dirty="0">
              <a:solidFill>
                <a:schemeClr val="accent6">
                  <a:lumMod val="75000"/>
                </a:schemeClr>
              </a:solidFill>
            </a:endParaRPr>
          </a:p>
          <a:p>
            <a:pPr marL="0" indent="0">
              <a:buNone/>
            </a:pPr>
            <a:endParaRPr lang="en-US" sz="2000" b="1" dirty="0"/>
          </a:p>
        </p:txBody>
      </p:sp>
      <p:sp>
        <p:nvSpPr>
          <p:cNvPr id="4" name="Content Placeholder 3">
            <a:extLst>
              <a:ext uri="{FF2B5EF4-FFF2-40B4-BE49-F238E27FC236}">
                <a16:creationId xmlns:a16="http://schemas.microsoft.com/office/drawing/2014/main" id="{2986AD7D-3538-A647-814B-354AAF3C6B0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BFB5D99E-8F31-CF44-8AD7-5F6F1CC38038}"/>
              </a:ext>
            </a:extLst>
          </p:cNvPr>
          <p:cNvSpPr>
            <a:spLocks noGrp="1"/>
          </p:cNvSpPr>
          <p:nvPr>
            <p:ph type="sldNum" sz="quarter" idx="12"/>
          </p:nvPr>
        </p:nvSpPr>
        <p:spPr/>
        <p:txBody>
          <a:bodyPr/>
          <a:lstStyle/>
          <a:p>
            <a:fld id="{2A599DF7-FAA5-FB45-B4E3-EAB27A631642}" type="slidenum">
              <a:rPr lang="en-US" smtClean="0"/>
              <a:t>34</a:t>
            </a:fld>
            <a:endParaRPr lang="en-US"/>
          </a:p>
        </p:txBody>
      </p:sp>
      <p:pic>
        <p:nvPicPr>
          <p:cNvPr id="4098" name="Picture 2"/>
          <p:cNvPicPr>
            <a:picLocks noChangeAspect="1" noChangeArrowheads="1"/>
          </p:cNvPicPr>
          <p:nvPr/>
        </p:nvPicPr>
        <p:blipFill>
          <a:blip r:embed="rId3" cstate="print"/>
          <a:srcRect/>
          <a:stretch>
            <a:fillRect/>
          </a:stretch>
        </p:blipFill>
        <p:spPr bwMode="auto">
          <a:xfrm>
            <a:off x="4973773" y="2057400"/>
            <a:ext cx="3846464" cy="2590800"/>
          </a:xfrm>
          <a:prstGeom prst="rect">
            <a:avLst/>
          </a:prstGeom>
          <a:noFill/>
          <a:ln w="9525">
            <a:noFill/>
            <a:miter lim="800000"/>
            <a:headEnd/>
            <a:tailEnd/>
          </a:ln>
        </p:spPr>
      </p:pic>
    </p:spTree>
    <p:extLst>
      <p:ext uri="{BB962C8B-B14F-4D97-AF65-F5344CB8AC3E}">
        <p14:creationId xmlns:p14="http://schemas.microsoft.com/office/powerpoint/2010/main" val="1300646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s-ES" sz="4800" b="1" dirty="0">
                <a:solidFill>
                  <a:srgbClr val="000099"/>
                </a:solidFill>
                <a:latin typeface="+mj-lt"/>
              </a:rPr>
              <a:t>Social Media Marketing</a:t>
            </a:r>
          </a:p>
        </p:txBody>
      </p:sp>
      <p:sp>
        <p:nvSpPr>
          <p:cNvPr id="3" name="Content Placeholder 2"/>
          <p:cNvSpPr>
            <a:spLocks noGrp="1"/>
          </p:cNvSpPr>
          <p:nvPr>
            <p:ph idx="1"/>
          </p:nvPr>
        </p:nvSpPr>
        <p:spPr/>
        <p:txBody>
          <a:bodyPr>
            <a:noAutofit/>
          </a:bodyPr>
          <a:lstStyle/>
          <a:p>
            <a:pPr marL="0" indent="0">
              <a:lnSpc>
                <a:spcPct val="110000"/>
              </a:lnSpc>
              <a:buNone/>
            </a:pPr>
            <a:r>
              <a:rPr lang="en-US" b="1" dirty="0">
                <a:solidFill>
                  <a:schemeClr val="accent6">
                    <a:lumMod val="75000"/>
                  </a:schemeClr>
                </a:solidFill>
              </a:rPr>
              <a:t>Advantages:</a:t>
            </a:r>
          </a:p>
          <a:p>
            <a:pPr marL="139252" indent="-139252">
              <a:lnSpc>
                <a:spcPct val="110000"/>
              </a:lnSpc>
            </a:pPr>
            <a:r>
              <a:rPr lang="en-US" sz="2800" dirty="0"/>
              <a:t> Targeted and personal</a:t>
            </a:r>
          </a:p>
          <a:p>
            <a:pPr marL="139252" indent="-139252">
              <a:lnSpc>
                <a:spcPct val="110000"/>
              </a:lnSpc>
            </a:pPr>
            <a:r>
              <a:rPr lang="en-US" sz="2800" dirty="0"/>
              <a:t> Interactive</a:t>
            </a:r>
          </a:p>
          <a:p>
            <a:pPr marL="139252" indent="-139252">
              <a:lnSpc>
                <a:spcPct val="110000"/>
              </a:lnSpc>
            </a:pPr>
            <a:r>
              <a:rPr lang="en-US" sz="2800" dirty="0"/>
              <a:t> Immediate and timely </a:t>
            </a:r>
          </a:p>
          <a:p>
            <a:pPr marL="139252" indent="-139252">
              <a:lnSpc>
                <a:spcPct val="110000"/>
              </a:lnSpc>
            </a:pPr>
            <a:r>
              <a:rPr lang="en-US" sz="2800" dirty="0"/>
              <a:t> Real-time marketing </a:t>
            </a:r>
          </a:p>
          <a:p>
            <a:pPr marL="139252" indent="-139252">
              <a:lnSpc>
                <a:spcPct val="110000"/>
              </a:lnSpc>
            </a:pPr>
            <a:r>
              <a:rPr lang="en-US" sz="2800" dirty="0"/>
              <a:t> Cost effective</a:t>
            </a:r>
          </a:p>
          <a:p>
            <a:pPr marL="139252" indent="-139252">
              <a:lnSpc>
                <a:spcPct val="110000"/>
              </a:lnSpc>
            </a:pPr>
            <a:r>
              <a:rPr lang="en-US" sz="2800" dirty="0"/>
              <a:t> Engagement and social sharing capabilities </a:t>
            </a:r>
          </a:p>
          <a:p>
            <a:pPr lvl="1">
              <a:lnSpc>
                <a:spcPct val="110000"/>
              </a:lnSpc>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D4C8AA0C-A8D2-CB41-980F-A69A4A8E120B}"/>
              </a:ext>
            </a:extLst>
          </p:cNvPr>
          <p:cNvSpPr>
            <a:spLocks noGrp="1"/>
          </p:cNvSpPr>
          <p:nvPr>
            <p:ph type="sldNum" sz="quarter" idx="12"/>
          </p:nvPr>
        </p:nvSpPr>
        <p:spPr/>
        <p:txBody>
          <a:bodyPr/>
          <a:lstStyle/>
          <a:p>
            <a:fld id="{2A599DF7-FAA5-FB45-B4E3-EAB27A631642}" type="slidenum">
              <a:rPr lang="en-US" smtClean="0"/>
              <a:t>35</a:t>
            </a:fld>
            <a:endParaRPr lang="en-US"/>
          </a:p>
        </p:txBody>
      </p:sp>
    </p:spTree>
    <p:extLst>
      <p:ext uri="{BB962C8B-B14F-4D97-AF65-F5344CB8AC3E}">
        <p14:creationId xmlns:p14="http://schemas.microsoft.com/office/powerpoint/2010/main" val="902143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0099"/>
                </a:solidFill>
              </a:rPr>
              <a:t>Public Policy Issues </a:t>
            </a:r>
            <a:br>
              <a:rPr lang="en-US" sz="4000" b="1" dirty="0">
                <a:solidFill>
                  <a:srgbClr val="000099"/>
                </a:solidFill>
              </a:rPr>
            </a:br>
            <a:r>
              <a:rPr lang="en-US" sz="4000" b="1" dirty="0">
                <a:solidFill>
                  <a:srgbClr val="000099"/>
                </a:solidFill>
              </a:rPr>
              <a:t>in Direct and Digital Marketing </a:t>
            </a:r>
            <a:endParaRPr lang="en-IN" sz="4000" b="1" dirty="0">
              <a:solidFill>
                <a:srgbClr val="000099"/>
              </a:solidFill>
            </a:endParaRPr>
          </a:p>
        </p:txBody>
      </p:sp>
      <p:sp>
        <p:nvSpPr>
          <p:cNvPr id="3" name="Content Placeholder 2"/>
          <p:cNvSpPr>
            <a:spLocks noGrp="1"/>
          </p:cNvSpPr>
          <p:nvPr>
            <p:ph idx="1"/>
          </p:nvPr>
        </p:nvSpPr>
        <p:spPr/>
        <p:txBody>
          <a:bodyPr>
            <a:noAutofit/>
          </a:bodyPr>
          <a:lstStyle/>
          <a:p>
            <a:pPr marL="0" indent="0">
              <a:buNone/>
            </a:pPr>
            <a:r>
              <a:rPr lang="en-US" sz="2200" b="1" dirty="0">
                <a:solidFill>
                  <a:schemeClr val="accent6">
                    <a:lumMod val="75000"/>
                  </a:schemeClr>
                </a:solidFill>
              </a:rPr>
              <a:t>Irritation, Unfairness, Deception, and Fraud</a:t>
            </a:r>
          </a:p>
          <a:p>
            <a:r>
              <a:rPr lang="en-US" sz="2200" b="1" dirty="0"/>
              <a:t>Irritation – </a:t>
            </a:r>
            <a:r>
              <a:rPr lang="en-US" sz="2200" dirty="0"/>
              <a:t>Annoying and offending customers</a:t>
            </a:r>
          </a:p>
          <a:p>
            <a:r>
              <a:rPr lang="en-US" sz="2200" b="1" dirty="0"/>
              <a:t>Unfairness</a:t>
            </a:r>
            <a:r>
              <a:rPr lang="en-US" sz="2200" dirty="0"/>
              <a:t> – Taking unfair advantage of impulsive or less-sophisticated buyers</a:t>
            </a:r>
          </a:p>
          <a:p>
            <a:r>
              <a:rPr lang="en-US" sz="2200" b="1" dirty="0"/>
              <a:t>Deception</a:t>
            </a:r>
            <a:r>
              <a:rPr lang="en-US" sz="2200" dirty="0"/>
              <a:t> – Mailers and </a:t>
            </a:r>
            <a:r>
              <a:rPr lang="en-US" sz="2200" dirty="0" err="1"/>
              <a:t>bodycopy</a:t>
            </a:r>
            <a:r>
              <a:rPr lang="en-US" sz="2200" dirty="0"/>
              <a:t> designed to mislead consumers</a:t>
            </a:r>
          </a:p>
          <a:p>
            <a:r>
              <a:rPr lang="en-US" sz="2200" b="1" dirty="0"/>
              <a:t>Fraud</a:t>
            </a:r>
            <a:r>
              <a:rPr lang="en-US" sz="2200" dirty="0"/>
              <a:t> – Identity theft and financial scams</a:t>
            </a:r>
          </a:p>
          <a:p>
            <a:endParaRPr lang="en-US" sz="2200" dirty="0"/>
          </a:p>
          <a:p>
            <a:pPr marL="0" indent="0">
              <a:buNone/>
            </a:pPr>
            <a:r>
              <a:rPr lang="en-US" sz="2200" b="1" dirty="0">
                <a:solidFill>
                  <a:schemeClr val="accent6">
                    <a:lumMod val="75000"/>
                  </a:schemeClr>
                </a:solidFill>
              </a:rPr>
              <a:t>Consumer Privacy</a:t>
            </a:r>
          </a:p>
          <a:p>
            <a:r>
              <a:rPr lang="en-US" sz="2200" dirty="0"/>
              <a:t>Concern that marketers may know too much about consumers and use this information to take unfair advantage</a:t>
            </a:r>
          </a:p>
          <a:p>
            <a:pPr marL="0" indent="0">
              <a:buNone/>
            </a:pPr>
            <a:endParaRPr lang="en-US" sz="2200" dirty="0"/>
          </a:p>
          <a:p>
            <a:endParaRPr lang="en-US" sz="2200" dirty="0"/>
          </a:p>
        </p:txBody>
      </p:sp>
      <p:sp>
        <p:nvSpPr>
          <p:cNvPr id="5" name="Slide Number Placeholder 4">
            <a:extLst>
              <a:ext uri="{FF2B5EF4-FFF2-40B4-BE49-F238E27FC236}">
                <a16:creationId xmlns:a16="http://schemas.microsoft.com/office/drawing/2014/main" id="{125D9410-E4BC-4B47-82A8-0D3A04A00BCA}"/>
              </a:ext>
            </a:extLst>
          </p:cNvPr>
          <p:cNvSpPr>
            <a:spLocks noGrp="1"/>
          </p:cNvSpPr>
          <p:nvPr>
            <p:ph type="sldNum" sz="quarter" idx="12"/>
          </p:nvPr>
        </p:nvSpPr>
        <p:spPr/>
        <p:txBody>
          <a:bodyPr/>
          <a:lstStyle/>
          <a:p>
            <a:fld id="{2A599DF7-FAA5-FB45-B4E3-EAB27A631642}" type="slidenum">
              <a:rPr lang="en-US" smtClean="0"/>
              <a:t>36</a:t>
            </a:fld>
            <a:endParaRPr lang="en-US"/>
          </a:p>
        </p:txBody>
      </p:sp>
    </p:spTree>
    <p:extLst>
      <p:ext uri="{BB962C8B-B14F-4D97-AF65-F5344CB8AC3E}">
        <p14:creationId xmlns:p14="http://schemas.microsoft.com/office/powerpoint/2010/main" val="208835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altLang="en-US" sz="5400" b="1">
                <a:solidFill>
                  <a:srgbClr val="000099"/>
                </a:solidFill>
              </a:rPr>
              <a:t>ORGANIZATION</a:t>
            </a:r>
          </a:p>
        </p:txBody>
      </p:sp>
      <p:sp>
        <p:nvSpPr>
          <p:cNvPr id="17410" name="Rectangle 3"/>
          <p:cNvSpPr>
            <a:spLocks noGrp="1" noChangeArrowheads="1"/>
          </p:cNvSpPr>
          <p:nvPr>
            <p:ph idx="1"/>
          </p:nvPr>
        </p:nvSpPr>
        <p:spPr>
          <a:xfrm>
            <a:off x="496210" y="1417638"/>
            <a:ext cx="8912225" cy="4525963"/>
          </a:xfrm>
        </p:spPr>
        <p:txBody>
          <a:bodyPr rtlCol="0">
            <a:normAutofit lnSpcReduction="10000"/>
          </a:bodyPr>
          <a:lstStyle/>
          <a:p>
            <a:pPr eaLnBrk="1" fontAlgn="auto" hangingPunct="1">
              <a:spcAft>
                <a:spcPts val="0"/>
              </a:spcAft>
              <a:buFont typeface="Wingdings" panose="05000000000000000000" pitchFamily="2" charset="2"/>
              <a:buNone/>
              <a:defRPr/>
            </a:pPr>
            <a:r>
              <a:rPr lang="en-GB" altLang="en-US" sz="2800" dirty="0">
                <a:ea typeface="+mn-ea"/>
              </a:rPr>
              <a:t>1. Advertising</a:t>
            </a:r>
          </a:p>
          <a:p>
            <a:pPr eaLnBrk="1" fontAlgn="auto" hangingPunct="1">
              <a:spcAft>
                <a:spcPts val="0"/>
              </a:spcAft>
              <a:buFont typeface="Wingdings" panose="05000000000000000000" pitchFamily="2" charset="2"/>
              <a:buNone/>
              <a:defRPr/>
            </a:pPr>
            <a:endParaRPr lang="en-GB" altLang="en-US" sz="2800" dirty="0">
              <a:ea typeface="+mn-ea"/>
            </a:endParaRPr>
          </a:p>
          <a:p>
            <a:pPr eaLnBrk="1" fontAlgn="auto" hangingPunct="1">
              <a:spcAft>
                <a:spcPts val="0"/>
              </a:spcAft>
              <a:buFont typeface="Wingdings" panose="05000000000000000000" pitchFamily="2" charset="2"/>
              <a:buNone/>
              <a:defRPr/>
            </a:pPr>
            <a:r>
              <a:rPr lang="en-GB" altLang="en-US" sz="2800" dirty="0">
                <a:ea typeface="+mn-ea"/>
              </a:rPr>
              <a:t>2. Personal Selling</a:t>
            </a:r>
          </a:p>
          <a:p>
            <a:pPr eaLnBrk="1" fontAlgn="auto" hangingPunct="1">
              <a:spcAft>
                <a:spcPts val="0"/>
              </a:spcAft>
              <a:buFont typeface="Wingdings" panose="05000000000000000000" pitchFamily="2" charset="2"/>
              <a:buNone/>
              <a:defRPr/>
            </a:pPr>
            <a:endParaRPr lang="en-GB" altLang="en-US" sz="2800" dirty="0">
              <a:ea typeface="+mn-ea"/>
            </a:endParaRPr>
          </a:p>
          <a:p>
            <a:pPr eaLnBrk="1" fontAlgn="auto" hangingPunct="1">
              <a:spcAft>
                <a:spcPts val="0"/>
              </a:spcAft>
              <a:buFont typeface="Wingdings" panose="05000000000000000000" pitchFamily="2" charset="2"/>
              <a:buNone/>
              <a:defRPr/>
            </a:pPr>
            <a:r>
              <a:rPr lang="en-GB" altLang="en-US" sz="2800" dirty="0">
                <a:ea typeface="+mn-ea"/>
              </a:rPr>
              <a:t>3. Sales Promotion</a:t>
            </a:r>
          </a:p>
          <a:p>
            <a:pPr eaLnBrk="1" fontAlgn="auto" hangingPunct="1">
              <a:spcAft>
                <a:spcPts val="0"/>
              </a:spcAft>
              <a:buFont typeface="Wingdings" panose="05000000000000000000" pitchFamily="2" charset="2"/>
              <a:buNone/>
              <a:defRPr/>
            </a:pPr>
            <a:endParaRPr lang="en-GB" altLang="en-US" sz="2800" dirty="0">
              <a:ea typeface="+mn-ea"/>
            </a:endParaRPr>
          </a:p>
          <a:p>
            <a:pPr eaLnBrk="1" fontAlgn="auto" hangingPunct="1">
              <a:spcAft>
                <a:spcPts val="0"/>
              </a:spcAft>
              <a:buFont typeface="Wingdings" panose="05000000000000000000" pitchFamily="2" charset="2"/>
              <a:buNone/>
              <a:defRPr/>
            </a:pPr>
            <a:r>
              <a:rPr lang="en-GB" altLang="en-US" sz="2800" dirty="0">
                <a:ea typeface="+mn-ea"/>
              </a:rPr>
              <a:t>4. Public Relations</a:t>
            </a:r>
          </a:p>
          <a:p>
            <a:pPr eaLnBrk="1" fontAlgn="auto" hangingPunct="1">
              <a:spcAft>
                <a:spcPts val="0"/>
              </a:spcAft>
              <a:buFont typeface="Wingdings" panose="05000000000000000000" pitchFamily="2" charset="2"/>
              <a:buNone/>
              <a:defRPr/>
            </a:pPr>
            <a:endParaRPr lang="en-GB" altLang="en-US" sz="2800" dirty="0">
              <a:ea typeface="+mn-ea"/>
            </a:endParaRPr>
          </a:p>
          <a:p>
            <a:pPr eaLnBrk="1" fontAlgn="auto" hangingPunct="1">
              <a:spcAft>
                <a:spcPts val="0"/>
              </a:spcAft>
              <a:buFont typeface="Wingdings" panose="05000000000000000000" pitchFamily="2" charset="2"/>
              <a:buNone/>
              <a:defRPr/>
            </a:pPr>
            <a:r>
              <a:rPr lang="en-GB" altLang="en-US" sz="2800" dirty="0">
                <a:ea typeface="+mn-ea"/>
              </a:rPr>
              <a:t>5. Direct Marketing</a:t>
            </a:r>
          </a:p>
        </p:txBody>
      </p:sp>
      <p:sp>
        <p:nvSpPr>
          <p:cNvPr id="2" name="Slide Number Placeholder 1">
            <a:extLst>
              <a:ext uri="{FF2B5EF4-FFF2-40B4-BE49-F238E27FC236}">
                <a16:creationId xmlns:a16="http://schemas.microsoft.com/office/drawing/2014/main" id="{6589F542-3AAF-144C-B0C9-4C99C02BB97B}"/>
              </a:ext>
            </a:extLst>
          </p:cNvPr>
          <p:cNvSpPr>
            <a:spLocks noGrp="1"/>
          </p:cNvSpPr>
          <p:nvPr>
            <p:ph type="sldNum" sz="quarter" idx="12"/>
          </p:nvPr>
        </p:nvSpPr>
        <p:spPr/>
        <p:txBody>
          <a:bodyPr/>
          <a:lstStyle/>
          <a:p>
            <a:pPr>
              <a:defRPr/>
            </a:pPr>
            <a:fld id="{EEA799C0-8FA9-4BC5-B105-79FDD76B7CAD}" type="slidenum">
              <a:rPr lang="en-US" altLang="en-US" smtClean="0"/>
              <a:pPr>
                <a:defRPr/>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altLang="en-US" sz="6600" b="1">
                <a:solidFill>
                  <a:srgbClr val="000099"/>
                </a:solidFill>
              </a:rPr>
              <a:t>ADVERTISING</a:t>
            </a:r>
          </a:p>
        </p:txBody>
      </p:sp>
      <p:sp>
        <p:nvSpPr>
          <p:cNvPr id="8195" name="Rectangle 3"/>
          <p:cNvSpPr>
            <a:spLocks noGrp="1" noChangeArrowheads="1"/>
          </p:cNvSpPr>
          <p:nvPr>
            <p:ph idx="1"/>
          </p:nvPr>
        </p:nvSpPr>
        <p:spPr>
          <a:xfrm>
            <a:off x="495300" y="1382661"/>
            <a:ext cx="8912225" cy="4525963"/>
          </a:xfrm>
        </p:spPr>
        <p:txBody>
          <a:bodyPr/>
          <a:lstStyle/>
          <a:p>
            <a:pPr eaLnBrk="1" hangingPunct="1">
              <a:lnSpc>
                <a:spcPct val="90000"/>
              </a:lnSpc>
              <a:buFont typeface="Wingdings" charset="0"/>
              <a:buNone/>
              <a:defRPr/>
            </a:pPr>
            <a:r>
              <a:rPr lang="en-GB" sz="2800" b="1" dirty="0">
                <a:solidFill>
                  <a:schemeClr val="accent6">
                    <a:lumMod val="75000"/>
                  </a:schemeClr>
                </a:solidFill>
                <a:ea typeface="ＭＳ Ｐゴシック" charset="0"/>
              </a:rPr>
              <a:t>Major Decisions</a:t>
            </a:r>
            <a:endParaRPr lang="en-GB" sz="2800" dirty="0">
              <a:solidFill>
                <a:schemeClr val="accent6">
                  <a:lumMod val="75000"/>
                </a:schemeClr>
              </a:solidFill>
              <a:ea typeface="ＭＳ Ｐゴシック" charset="0"/>
            </a:endParaRPr>
          </a:p>
          <a:p>
            <a:pPr eaLnBrk="1" hangingPunct="1">
              <a:lnSpc>
                <a:spcPct val="90000"/>
              </a:lnSpc>
              <a:buFont typeface="Arial" charset="0"/>
              <a:buChar char="•"/>
              <a:defRPr/>
            </a:pPr>
            <a:r>
              <a:rPr lang="en-GB" sz="2200" dirty="0">
                <a:ea typeface="ＭＳ Ｐゴシック" charset="0"/>
              </a:rPr>
              <a:t>Set Objectives</a:t>
            </a:r>
          </a:p>
          <a:p>
            <a:pPr lvl="1" eaLnBrk="1" hangingPunct="1">
              <a:lnSpc>
                <a:spcPct val="90000"/>
              </a:lnSpc>
              <a:buFont typeface="Arial" charset="0"/>
              <a:buChar char="–"/>
              <a:defRPr/>
            </a:pPr>
            <a:r>
              <a:rPr lang="en-GB" sz="2200" dirty="0">
                <a:ea typeface="ＭＳ Ｐゴシック" charset="0"/>
              </a:rPr>
              <a:t>Sales (aim is to increase sales)</a:t>
            </a:r>
          </a:p>
          <a:p>
            <a:pPr lvl="1" eaLnBrk="1" hangingPunct="1">
              <a:lnSpc>
                <a:spcPct val="90000"/>
              </a:lnSpc>
              <a:buFont typeface="Arial" charset="0"/>
              <a:buChar char="–"/>
              <a:defRPr/>
            </a:pPr>
            <a:r>
              <a:rPr lang="en-GB" sz="2200" dirty="0">
                <a:ea typeface="ＭＳ Ｐゴシック" charset="0"/>
              </a:rPr>
              <a:t>Communications (aim is to either inform/educate, persuade and/or remind)</a:t>
            </a:r>
          </a:p>
          <a:p>
            <a:pPr lvl="1" eaLnBrk="1" hangingPunct="1">
              <a:lnSpc>
                <a:spcPct val="90000"/>
              </a:lnSpc>
              <a:buFont typeface="Monotype Sorts" charset="0"/>
              <a:buChar char="v"/>
              <a:defRPr/>
            </a:pPr>
            <a:endParaRPr lang="en-GB" sz="2200" dirty="0">
              <a:ea typeface="ＭＳ Ｐゴシック" charset="0"/>
            </a:endParaRPr>
          </a:p>
          <a:p>
            <a:pPr eaLnBrk="1" hangingPunct="1">
              <a:lnSpc>
                <a:spcPct val="90000"/>
              </a:lnSpc>
              <a:buFont typeface="Arial" charset="0"/>
              <a:buChar char="•"/>
              <a:defRPr/>
            </a:pPr>
            <a:r>
              <a:rPr lang="en-GB" sz="2200" dirty="0">
                <a:ea typeface="ＭＳ Ｐゴシック" charset="0"/>
              </a:rPr>
              <a:t>Budget</a:t>
            </a:r>
          </a:p>
          <a:p>
            <a:pPr eaLnBrk="1" hangingPunct="1">
              <a:lnSpc>
                <a:spcPct val="90000"/>
              </a:lnSpc>
              <a:buFont typeface="Arial" charset="0"/>
              <a:buChar char="•"/>
              <a:defRPr/>
            </a:pPr>
            <a:r>
              <a:rPr lang="en-GB" sz="2200" dirty="0">
                <a:ea typeface="ＭＳ Ｐゴシック" charset="0"/>
              </a:rPr>
              <a:t>Message</a:t>
            </a:r>
          </a:p>
          <a:p>
            <a:pPr eaLnBrk="1" hangingPunct="1">
              <a:lnSpc>
                <a:spcPct val="90000"/>
              </a:lnSpc>
              <a:buFont typeface="Arial" charset="0"/>
              <a:buChar char="•"/>
              <a:defRPr/>
            </a:pPr>
            <a:r>
              <a:rPr lang="en-GB" sz="2200" dirty="0">
                <a:ea typeface="ＭＳ Ｐゴシック" charset="0"/>
              </a:rPr>
              <a:t>Media</a:t>
            </a:r>
          </a:p>
          <a:p>
            <a:pPr eaLnBrk="1" hangingPunct="1">
              <a:lnSpc>
                <a:spcPct val="90000"/>
              </a:lnSpc>
              <a:buFont typeface="Arial" charset="0"/>
              <a:buChar char="•"/>
              <a:defRPr/>
            </a:pPr>
            <a:r>
              <a:rPr lang="en-GB" sz="2200" dirty="0">
                <a:ea typeface="ＭＳ Ｐゴシック" charset="0"/>
              </a:rPr>
              <a:t>Campaign Evaluation </a:t>
            </a:r>
            <a:r>
              <a:rPr lang="en-GB" sz="2200" dirty="0" err="1">
                <a:ea typeface="ＭＳ Ｐゴシック" charset="0"/>
              </a:rPr>
              <a:t>vs</a:t>
            </a:r>
            <a:r>
              <a:rPr lang="en-GB" sz="2200" dirty="0">
                <a:ea typeface="ＭＳ Ｐゴシック" charset="0"/>
              </a:rPr>
              <a:t> Objectives</a:t>
            </a:r>
          </a:p>
        </p:txBody>
      </p:sp>
      <p:sp>
        <p:nvSpPr>
          <p:cNvPr id="2" name="Slide Number Placeholder 1">
            <a:extLst>
              <a:ext uri="{FF2B5EF4-FFF2-40B4-BE49-F238E27FC236}">
                <a16:creationId xmlns:a16="http://schemas.microsoft.com/office/drawing/2014/main" id="{102534CB-D33B-C84E-9ADF-D87DE780CEE1}"/>
              </a:ext>
            </a:extLst>
          </p:cNvPr>
          <p:cNvSpPr>
            <a:spLocks noGrp="1"/>
          </p:cNvSpPr>
          <p:nvPr>
            <p:ph type="sldNum" sz="quarter" idx="12"/>
          </p:nvPr>
        </p:nvSpPr>
        <p:spPr/>
        <p:txBody>
          <a:bodyPr/>
          <a:lstStyle/>
          <a:p>
            <a:pPr>
              <a:defRPr/>
            </a:pPr>
            <a:fld id="{EEA799C0-8FA9-4BC5-B105-79FDD76B7CAD}" type="slidenum">
              <a:rPr lang="en-US" altLang="en-US" smtClean="0"/>
              <a:pPr>
                <a:defRPr/>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sz="5400" b="1">
                <a:solidFill>
                  <a:srgbClr val="000099"/>
                </a:solidFill>
              </a:rPr>
              <a:t>ADVERTISING - cont’d</a:t>
            </a:r>
          </a:p>
        </p:txBody>
      </p:sp>
      <p:sp>
        <p:nvSpPr>
          <p:cNvPr id="9219" name="Rectangle 3"/>
          <p:cNvSpPr>
            <a:spLocks noGrp="1" noChangeArrowheads="1"/>
          </p:cNvSpPr>
          <p:nvPr>
            <p:ph idx="1"/>
          </p:nvPr>
        </p:nvSpPr>
        <p:spPr/>
        <p:txBody>
          <a:bodyPr/>
          <a:lstStyle/>
          <a:p>
            <a:pPr eaLnBrk="1" hangingPunct="1">
              <a:lnSpc>
                <a:spcPct val="90000"/>
              </a:lnSpc>
              <a:buFont typeface="Wingdings" charset="0"/>
              <a:buNone/>
              <a:defRPr/>
            </a:pPr>
            <a:r>
              <a:rPr lang="en-GB" sz="2800" b="1" dirty="0">
                <a:solidFill>
                  <a:schemeClr val="accent6">
                    <a:lumMod val="75000"/>
                  </a:schemeClr>
                </a:solidFill>
                <a:ea typeface="ＭＳ Ｐゴシック" charset="0"/>
              </a:rPr>
              <a:t>Message Decisions</a:t>
            </a:r>
          </a:p>
          <a:p>
            <a:pPr eaLnBrk="1" hangingPunct="1">
              <a:lnSpc>
                <a:spcPct val="90000"/>
              </a:lnSpc>
              <a:buFont typeface="Wingdings" charset="0"/>
              <a:buNone/>
              <a:defRPr/>
            </a:pPr>
            <a:endParaRPr lang="en-GB" sz="900" dirty="0">
              <a:ea typeface="ＭＳ Ｐゴシック" charset="0"/>
            </a:endParaRPr>
          </a:p>
          <a:p>
            <a:pPr eaLnBrk="1" hangingPunct="1">
              <a:lnSpc>
                <a:spcPct val="90000"/>
              </a:lnSpc>
              <a:buFont typeface="Wingdings" charset="0"/>
              <a:buNone/>
              <a:defRPr/>
            </a:pPr>
            <a:r>
              <a:rPr lang="en-GB" sz="2800" b="1" dirty="0">
                <a:solidFill>
                  <a:srgbClr val="000099"/>
                </a:solidFill>
                <a:ea typeface="ＭＳ Ｐゴシック" charset="0"/>
              </a:rPr>
              <a:t>Message Generation</a:t>
            </a:r>
          </a:p>
          <a:p>
            <a:pPr eaLnBrk="1" hangingPunct="1">
              <a:lnSpc>
                <a:spcPct val="90000"/>
              </a:lnSpc>
              <a:buFont typeface="Arial" charset="0"/>
              <a:buChar char="•"/>
              <a:defRPr/>
            </a:pPr>
            <a:r>
              <a:rPr lang="en-GB" sz="2800" dirty="0">
                <a:ea typeface="ＭＳ Ｐゴシック" charset="0"/>
              </a:rPr>
              <a:t>Communicate to consumers, dealers, experts and competitors </a:t>
            </a:r>
          </a:p>
          <a:p>
            <a:pPr eaLnBrk="1" hangingPunct="1">
              <a:lnSpc>
                <a:spcPct val="90000"/>
              </a:lnSpc>
              <a:buFont typeface="Arial" charset="0"/>
              <a:buChar char="•"/>
              <a:defRPr/>
            </a:pPr>
            <a:r>
              <a:rPr lang="en-GB" sz="2800" dirty="0">
                <a:ea typeface="ＭＳ Ｐゴシック" charset="0"/>
              </a:rPr>
              <a:t>Imagine how consumers use products</a:t>
            </a:r>
          </a:p>
          <a:p>
            <a:pPr eaLnBrk="1" hangingPunct="1">
              <a:lnSpc>
                <a:spcPct val="90000"/>
              </a:lnSpc>
              <a:buFont typeface="Arial" charset="0"/>
              <a:buChar char="•"/>
              <a:defRPr/>
            </a:pPr>
            <a:r>
              <a:rPr lang="en-GB" sz="2800" dirty="0">
                <a:ea typeface="ＭＳ Ｐゴシック" charset="0"/>
              </a:rPr>
              <a:t>Find out benefits sought in product</a:t>
            </a:r>
          </a:p>
          <a:p>
            <a:pPr eaLnBrk="1" hangingPunct="1">
              <a:lnSpc>
                <a:spcPct val="90000"/>
              </a:lnSpc>
              <a:buFont typeface="Arial" charset="0"/>
              <a:buChar char="•"/>
              <a:defRPr/>
            </a:pPr>
            <a:r>
              <a:rPr lang="en-GB" sz="2800" dirty="0">
                <a:ea typeface="ＭＳ Ｐゴシック" charset="0"/>
              </a:rPr>
              <a:t>Involve consumers in idea/execution process</a:t>
            </a:r>
            <a:endParaRPr lang="en-GB" sz="1000" dirty="0">
              <a:ea typeface="ＭＳ Ｐゴシック" charset="0"/>
            </a:endParaRPr>
          </a:p>
          <a:p>
            <a:pPr eaLnBrk="1" hangingPunct="1">
              <a:lnSpc>
                <a:spcPct val="90000"/>
              </a:lnSpc>
              <a:buFont typeface="Arial" charset="0"/>
              <a:buChar char="•"/>
              <a:defRPr/>
            </a:pPr>
            <a:r>
              <a:rPr lang="en-GB" sz="2800" dirty="0">
                <a:ea typeface="ＭＳ Ｐゴシック" charset="0"/>
              </a:rPr>
              <a:t>Create multiple possibilities for screening</a:t>
            </a:r>
          </a:p>
        </p:txBody>
      </p:sp>
      <p:sp>
        <p:nvSpPr>
          <p:cNvPr id="2" name="Slide Number Placeholder 1">
            <a:extLst>
              <a:ext uri="{FF2B5EF4-FFF2-40B4-BE49-F238E27FC236}">
                <a16:creationId xmlns:a16="http://schemas.microsoft.com/office/drawing/2014/main" id="{97D661CC-3DB0-CF41-84BC-B4DF4A83D3E7}"/>
              </a:ext>
            </a:extLst>
          </p:cNvPr>
          <p:cNvSpPr>
            <a:spLocks noGrp="1"/>
          </p:cNvSpPr>
          <p:nvPr>
            <p:ph type="sldNum" sz="quarter" idx="12"/>
          </p:nvPr>
        </p:nvSpPr>
        <p:spPr/>
        <p:txBody>
          <a:bodyPr/>
          <a:lstStyle/>
          <a:p>
            <a:pPr>
              <a:defRPr/>
            </a:pPr>
            <a:fld id="{EEA799C0-8FA9-4BC5-B105-79FDD76B7CAD}" type="slidenum">
              <a:rPr lang="en-US" altLang="en-US" smtClean="0"/>
              <a:pPr>
                <a:defRPr/>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altLang="en-US" sz="5400" b="1">
                <a:solidFill>
                  <a:srgbClr val="000099"/>
                </a:solidFill>
              </a:rPr>
              <a:t>ADVERTISING - cont’d</a:t>
            </a:r>
          </a:p>
        </p:txBody>
      </p:sp>
      <p:sp>
        <p:nvSpPr>
          <p:cNvPr id="10243" name="Rectangle 3"/>
          <p:cNvSpPr>
            <a:spLocks noGrp="1" noChangeArrowheads="1"/>
          </p:cNvSpPr>
          <p:nvPr>
            <p:ph idx="1"/>
          </p:nvPr>
        </p:nvSpPr>
        <p:spPr>
          <a:xfrm>
            <a:off x="469899" y="1219200"/>
            <a:ext cx="8912225" cy="4525963"/>
          </a:xfrm>
        </p:spPr>
        <p:txBody>
          <a:bodyPr/>
          <a:lstStyle/>
          <a:p>
            <a:pPr eaLnBrk="1" hangingPunct="1">
              <a:buFont typeface="Wingdings" charset="0"/>
              <a:buNone/>
              <a:defRPr/>
            </a:pPr>
            <a:r>
              <a:rPr lang="en-GB" sz="2000" b="1" dirty="0">
                <a:solidFill>
                  <a:srgbClr val="000099"/>
                </a:solidFill>
                <a:ea typeface="ＭＳ Ｐゴシック" charset="0"/>
              </a:rPr>
              <a:t>Message Evaluation &amp; Selection</a:t>
            </a:r>
          </a:p>
          <a:p>
            <a:pPr eaLnBrk="1" hangingPunct="1">
              <a:buFont typeface="Arial" charset="0"/>
              <a:buChar char="•"/>
              <a:defRPr/>
            </a:pPr>
            <a:endParaRPr lang="en-GB" sz="2000" dirty="0">
              <a:ea typeface="ＭＳ Ｐゴシック" charset="0"/>
            </a:endParaRPr>
          </a:p>
          <a:p>
            <a:pPr eaLnBrk="1" hangingPunct="1">
              <a:buFont typeface="Arial" charset="0"/>
              <a:buChar char="•"/>
              <a:defRPr/>
            </a:pPr>
            <a:r>
              <a:rPr lang="en-GB" sz="2000" dirty="0">
                <a:ea typeface="ＭＳ Ｐゴシック" charset="0"/>
              </a:rPr>
              <a:t>Appeals must be </a:t>
            </a:r>
            <a:r>
              <a:rPr lang="en-GB" sz="2000" b="1" dirty="0">
                <a:solidFill>
                  <a:schemeClr val="accent6">
                    <a:lumMod val="75000"/>
                  </a:schemeClr>
                </a:solidFill>
                <a:ea typeface="ＭＳ Ｐゴシック" charset="0"/>
              </a:rPr>
              <a:t>MEANINGFUL</a:t>
            </a:r>
          </a:p>
          <a:p>
            <a:pPr lvl="1" eaLnBrk="1" hangingPunct="1">
              <a:buFont typeface="Arial" charset="0"/>
              <a:buChar char="–"/>
              <a:defRPr/>
            </a:pPr>
            <a:r>
              <a:rPr lang="en-GB" sz="2000" dirty="0">
                <a:ea typeface="ＭＳ Ｐゴシック" charset="0"/>
              </a:rPr>
              <a:t>Benefits pointed to consumers </a:t>
            </a:r>
          </a:p>
          <a:p>
            <a:pPr lvl="1" eaLnBrk="1" hangingPunct="1">
              <a:buFont typeface="Arial" charset="0"/>
              <a:buChar char="–"/>
              <a:defRPr/>
            </a:pPr>
            <a:r>
              <a:rPr lang="en-GB" sz="2000" dirty="0">
                <a:ea typeface="ＭＳ Ｐゴシック" charset="0"/>
              </a:rPr>
              <a:t>Products made desirable &amp; interesting</a:t>
            </a:r>
          </a:p>
          <a:p>
            <a:pPr lvl="1" eaLnBrk="1" hangingPunct="1">
              <a:buFont typeface="Arial" charset="0"/>
              <a:buChar char="–"/>
              <a:defRPr/>
            </a:pPr>
            <a:endParaRPr lang="en-GB" sz="2000" dirty="0">
              <a:ea typeface="ＭＳ Ｐゴシック" charset="0"/>
            </a:endParaRPr>
          </a:p>
          <a:p>
            <a:pPr eaLnBrk="1" hangingPunct="1">
              <a:buFont typeface="Arial" charset="0"/>
              <a:buChar char="•"/>
              <a:defRPr/>
            </a:pPr>
            <a:r>
              <a:rPr lang="en-GB" sz="2000" dirty="0">
                <a:ea typeface="ＭＳ Ｐゴシック" charset="0"/>
              </a:rPr>
              <a:t>Appeals must be </a:t>
            </a:r>
            <a:r>
              <a:rPr lang="en-GB" sz="2000" b="1" dirty="0">
                <a:solidFill>
                  <a:schemeClr val="accent6">
                    <a:lumMod val="75000"/>
                  </a:schemeClr>
                </a:solidFill>
                <a:ea typeface="ＭＳ Ｐゴシック" charset="0"/>
              </a:rPr>
              <a:t>DISTINCTIVE</a:t>
            </a:r>
          </a:p>
          <a:p>
            <a:pPr lvl="1" eaLnBrk="1" hangingPunct="1">
              <a:buFont typeface="Arial" charset="0"/>
              <a:buChar char="–"/>
              <a:defRPr/>
            </a:pPr>
            <a:r>
              <a:rPr lang="en-GB" sz="2000" dirty="0">
                <a:ea typeface="ＭＳ Ｐゴシック" charset="0"/>
              </a:rPr>
              <a:t>Show product is better than alternatives </a:t>
            </a:r>
          </a:p>
          <a:p>
            <a:pPr lvl="1" eaLnBrk="1" hangingPunct="1">
              <a:buFont typeface="Arial" charset="0"/>
              <a:buChar char="–"/>
              <a:defRPr/>
            </a:pPr>
            <a:r>
              <a:rPr lang="en-GB" sz="2000" dirty="0">
                <a:ea typeface="ＭＳ Ｐゴシック" charset="0"/>
              </a:rPr>
              <a:t>Catch attention by being different from competitors</a:t>
            </a:r>
          </a:p>
          <a:p>
            <a:pPr lvl="1" eaLnBrk="1" hangingPunct="1">
              <a:buFont typeface="Monotype Sorts" charset="0"/>
              <a:buChar char="v"/>
              <a:defRPr/>
            </a:pPr>
            <a:endParaRPr lang="en-GB" sz="2000" dirty="0">
              <a:ea typeface="ＭＳ Ｐゴシック" charset="0"/>
            </a:endParaRPr>
          </a:p>
          <a:p>
            <a:pPr eaLnBrk="1" hangingPunct="1">
              <a:buFont typeface="Arial" charset="0"/>
              <a:buChar char="•"/>
              <a:defRPr/>
            </a:pPr>
            <a:r>
              <a:rPr lang="en-GB" sz="2000" dirty="0">
                <a:ea typeface="ＭＳ Ｐゴシック" charset="0"/>
              </a:rPr>
              <a:t>Appeals must be </a:t>
            </a:r>
            <a:r>
              <a:rPr lang="en-GB" sz="2000" b="1" dirty="0">
                <a:solidFill>
                  <a:srgbClr val="E46C0A"/>
                </a:solidFill>
                <a:ea typeface="ＭＳ Ｐゴシック" charset="0"/>
              </a:rPr>
              <a:t>BELIEVABLE</a:t>
            </a:r>
          </a:p>
          <a:p>
            <a:pPr lvl="1" eaLnBrk="1" hangingPunct="1">
              <a:buFont typeface="Arial" charset="0"/>
              <a:buChar char="–"/>
              <a:defRPr/>
            </a:pPr>
            <a:r>
              <a:rPr lang="en-GB" sz="2000" dirty="0">
                <a:ea typeface="ＭＳ Ｐゴシック" charset="0"/>
              </a:rPr>
              <a:t>Truthful &amp; not deceptive/misleading claims</a:t>
            </a:r>
          </a:p>
          <a:p>
            <a:pPr eaLnBrk="1" hangingPunct="1">
              <a:buFont typeface="Wingdings" charset="0"/>
              <a:buNone/>
              <a:defRPr/>
            </a:pPr>
            <a:endParaRPr lang="en-GB" sz="2000" dirty="0">
              <a:solidFill>
                <a:srgbClr val="FFFFFF"/>
              </a:solidFill>
              <a:ea typeface="ＭＳ Ｐゴシック" charset="0"/>
            </a:endParaRPr>
          </a:p>
          <a:p>
            <a:pPr marL="457200" lvl="1" indent="0" eaLnBrk="1" hangingPunct="1">
              <a:buNone/>
              <a:defRPr/>
            </a:pPr>
            <a:endParaRPr lang="en-GB" sz="2000" dirty="0">
              <a:ea typeface="ＭＳ Ｐゴシック" charset="0"/>
            </a:endParaRPr>
          </a:p>
        </p:txBody>
      </p:sp>
      <p:sp>
        <p:nvSpPr>
          <p:cNvPr id="2" name="Slide Number Placeholder 1">
            <a:extLst>
              <a:ext uri="{FF2B5EF4-FFF2-40B4-BE49-F238E27FC236}">
                <a16:creationId xmlns:a16="http://schemas.microsoft.com/office/drawing/2014/main" id="{E6F079BC-CC43-FF44-B7B8-4AD549B007CE}"/>
              </a:ext>
            </a:extLst>
          </p:cNvPr>
          <p:cNvSpPr>
            <a:spLocks noGrp="1"/>
          </p:cNvSpPr>
          <p:nvPr>
            <p:ph type="sldNum" sz="quarter" idx="12"/>
          </p:nvPr>
        </p:nvSpPr>
        <p:spPr/>
        <p:txBody>
          <a:bodyPr/>
          <a:lstStyle/>
          <a:p>
            <a:pPr>
              <a:defRPr/>
            </a:pPr>
            <a:fld id="{EEA799C0-8FA9-4BC5-B105-79FDD76B7CAD}" type="slidenum">
              <a:rPr lang="en-US" altLang="en-US" smtClean="0"/>
              <a:pPr>
                <a:defRPr/>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sz="5400" b="1">
                <a:solidFill>
                  <a:srgbClr val="000099"/>
                </a:solidFill>
              </a:rPr>
              <a:t>ADVERTISING - cont’d</a:t>
            </a:r>
          </a:p>
        </p:txBody>
      </p:sp>
      <p:sp>
        <p:nvSpPr>
          <p:cNvPr id="16387" name="Rectangle 3"/>
          <p:cNvSpPr>
            <a:spLocks noGrp="1" noChangeArrowheads="1"/>
          </p:cNvSpPr>
          <p:nvPr>
            <p:ph idx="1"/>
          </p:nvPr>
        </p:nvSpPr>
        <p:spPr/>
        <p:txBody>
          <a:bodyPr/>
          <a:lstStyle/>
          <a:p>
            <a:pPr eaLnBrk="1" hangingPunct="1">
              <a:buFont typeface="Wingdings" charset="0"/>
              <a:buNone/>
              <a:defRPr/>
            </a:pPr>
            <a:r>
              <a:rPr lang="en-GB" b="1" dirty="0">
                <a:solidFill>
                  <a:srgbClr val="000099"/>
                </a:solidFill>
                <a:ea typeface="ＭＳ Ｐゴシック" charset="0"/>
              </a:rPr>
              <a:t>Message Execution</a:t>
            </a:r>
          </a:p>
          <a:p>
            <a:pPr eaLnBrk="1" hangingPunct="1">
              <a:buFont typeface="Arial" charset="0"/>
              <a:buChar char="•"/>
              <a:defRPr/>
            </a:pPr>
            <a:r>
              <a:rPr lang="en-GB" b="1" dirty="0">
                <a:ea typeface="ＭＳ Ｐゴシック" charset="0"/>
              </a:rPr>
              <a:t>Style</a:t>
            </a:r>
          </a:p>
          <a:p>
            <a:pPr lvl="1" eaLnBrk="1" hangingPunct="1">
              <a:buFont typeface="Arial" charset="0"/>
              <a:buChar char="–"/>
              <a:defRPr/>
            </a:pPr>
            <a:r>
              <a:rPr lang="en-GB" sz="2800" dirty="0">
                <a:ea typeface="ＭＳ Ｐゴシック" charset="0"/>
              </a:rPr>
              <a:t>Slice-of-life</a:t>
            </a:r>
          </a:p>
          <a:p>
            <a:pPr lvl="1" eaLnBrk="1" hangingPunct="1">
              <a:buFont typeface="Arial" charset="0"/>
              <a:buChar char="–"/>
              <a:defRPr/>
            </a:pPr>
            <a:r>
              <a:rPr lang="en-GB" sz="2800" dirty="0">
                <a:ea typeface="ＭＳ Ｐゴシック" charset="0"/>
              </a:rPr>
              <a:t>Lifestyle </a:t>
            </a:r>
          </a:p>
          <a:p>
            <a:pPr lvl="1" eaLnBrk="1" hangingPunct="1">
              <a:buFont typeface="Arial" charset="0"/>
              <a:buChar char="–"/>
              <a:defRPr/>
            </a:pPr>
            <a:r>
              <a:rPr lang="en-GB" sz="2800" dirty="0">
                <a:ea typeface="ＭＳ Ｐゴシック" charset="0"/>
              </a:rPr>
              <a:t>Fantasy </a:t>
            </a:r>
          </a:p>
          <a:p>
            <a:pPr lvl="1" eaLnBrk="1" hangingPunct="1">
              <a:buFont typeface="Arial" charset="0"/>
              <a:buChar char="–"/>
              <a:defRPr/>
            </a:pPr>
            <a:r>
              <a:rPr lang="en-GB" sz="2800" dirty="0">
                <a:ea typeface="ＭＳ Ｐゴシック" charset="0"/>
              </a:rPr>
              <a:t>Mood/Image </a:t>
            </a:r>
          </a:p>
          <a:p>
            <a:pPr lvl="1" eaLnBrk="1" hangingPunct="1">
              <a:buFont typeface="Arial" charset="0"/>
              <a:buChar char="–"/>
              <a:defRPr/>
            </a:pPr>
            <a:r>
              <a:rPr lang="en-GB" sz="2800" dirty="0">
                <a:ea typeface="ＭＳ Ｐゴシック" charset="0"/>
              </a:rPr>
              <a:t>Testimonial</a:t>
            </a:r>
          </a:p>
          <a:p>
            <a:pPr lvl="1" eaLnBrk="1" hangingPunct="1">
              <a:buClr>
                <a:srgbClr val="FFFFCC"/>
              </a:buClr>
              <a:buFont typeface="Monotype Sorts" charset="0"/>
              <a:buChar char="v"/>
              <a:defRPr/>
            </a:pPr>
            <a:endParaRPr lang="en-GB" sz="2800" dirty="0">
              <a:solidFill>
                <a:srgbClr val="FFFFFF"/>
              </a:solidFill>
              <a:ea typeface="ＭＳ Ｐゴシック" charset="0"/>
            </a:endParaRPr>
          </a:p>
          <a:p>
            <a:pPr eaLnBrk="1" hangingPunct="1">
              <a:buFont typeface="Wingdings" charset="0"/>
              <a:buNone/>
              <a:defRPr/>
            </a:pPr>
            <a:endParaRPr lang="en-GB" dirty="0">
              <a:solidFill>
                <a:srgbClr val="FFFFFF"/>
              </a:solidFill>
              <a:ea typeface="ＭＳ Ｐゴシック" charset="0"/>
            </a:endParaRPr>
          </a:p>
        </p:txBody>
      </p:sp>
      <p:sp>
        <p:nvSpPr>
          <p:cNvPr id="2" name="Slide Number Placeholder 1">
            <a:extLst>
              <a:ext uri="{FF2B5EF4-FFF2-40B4-BE49-F238E27FC236}">
                <a16:creationId xmlns:a16="http://schemas.microsoft.com/office/drawing/2014/main" id="{026FE915-CA64-1146-A972-9F5B57FB7863}"/>
              </a:ext>
            </a:extLst>
          </p:cNvPr>
          <p:cNvSpPr>
            <a:spLocks noGrp="1"/>
          </p:cNvSpPr>
          <p:nvPr>
            <p:ph type="sldNum" sz="quarter" idx="12"/>
          </p:nvPr>
        </p:nvSpPr>
        <p:spPr/>
        <p:txBody>
          <a:bodyPr/>
          <a:lstStyle/>
          <a:p>
            <a:pPr>
              <a:defRPr/>
            </a:pPr>
            <a:fld id="{35663827-094D-458E-95FF-80F19FA268F4}" type="slidenum">
              <a:rPr lang="en-US" altLang="en-US" smtClean="0"/>
              <a:pPr>
                <a:defRPr/>
              </a:pPr>
              <a:t>8</a:t>
            </a:fld>
            <a:endParaRPr lang="en-US" altLang="en-US"/>
          </a:p>
        </p:txBody>
      </p:sp>
      <p:sp>
        <p:nvSpPr>
          <p:cNvPr id="12292" name="Rectangle 10"/>
          <p:cNvSpPr>
            <a:spLocks noGrp="1" noChangeArrowheads="1"/>
          </p:cNvSpPr>
          <p:nvPr>
            <p:ph sz="half" idx="4294967295"/>
          </p:nvPr>
        </p:nvSpPr>
        <p:spPr>
          <a:xfrm>
            <a:off x="4951413" y="1600200"/>
            <a:ext cx="4951412" cy="4114800"/>
          </a:xfrm>
        </p:spPr>
        <p:txBody>
          <a:bodyPr/>
          <a:lstStyle/>
          <a:p>
            <a:pPr eaLnBrk="1" hangingPunct="1"/>
            <a:endParaRPr lang="en-US" altLang="en-US"/>
          </a:p>
          <a:p>
            <a:pPr eaLnBrk="1" hangingPunct="1"/>
            <a:endParaRPr lang="en-US" altLang="en-US"/>
          </a:p>
          <a:p>
            <a:pPr lvl="1" eaLnBrk="1" hangingPunct="1"/>
            <a:r>
              <a:rPr lang="en-US" altLang="en-US" sz="2800"/>
              <a:t>Musical </a:t>
            </a:r>
          </a:p>
          <a:p>
            <a:pPr lvl="1" eaLnBrk="1" hangingPunct="1"/>
            <a:r>
              <a:rPr lang="en-US" altLang="en-US" sz="2800"/>
              <a:t>Personality Symbol (Heroes)</a:t>
            </a:r>
            <a:endParaRPr lang="en-US" altLang="en-US" sz="1000"/>
          </a:p>
          <a:p>
            <a:pPr lvl="1" eaLnBrk="1" hangingPunct="1"/>
            <a:r>
              <a:rPr lang="en-US" altLang="en-US" sz="2800"/>
              <a:t>Scientific Expertise</a:t>
            </a:r>
          </a:p>
          <a:p>
            <a:pPr lvl="1" eaLnBrk="1" hangingPunct="1"/>
            <a:r>
              <a:rPr lang="en-US" altLang="en-US" sz="2800"/>
              <a:t>Endorsement</a:t>
            </a:r>
            <a:endParaRPr lang="en-US" altLang="en-US"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90C04-F77B-6A45-A949-8DDC6C9DE47C}"/>
              </a:ext>
            </a:extLst>
          </p:cNvPr>
          <p:cNvSpPr>
            <a:spLocks noGrp="1"/>
          </p:cNvSpPr>
          <p:nvPr>
            <p:ph type="title"/>
          </p:nvPr>
        </p:nvSpPr>
        <p:spPr/>
        <p:txBody>
          <a:bodyPr/>
          <a:lstStyle/>
          <a:p>
            <a:r>
              <a:rPr lang="en-US" dirty="0"/>
              <a:t>Slice of Life</a:t>
            </a:r>
          </a:p>
        </p:txBody>
      </p:sp>
      <p:sp>
        <p:nvSpPr>
          <p:cNvPr id="4" name="Slide Number Placeholder 3">
            <a:extLst>
              <a:ext uri="{FF2B5EF4-FFF2-40B4-BE49-F238E27FC236}">
                <a16:creationId xmlns:a16="http://schemas.microsoft.com/office/drawing/2014/main" id="{ADBC89C7-3E1D-4947-996E-A45DB734D20D}"/>
              </a:ext>
            </a:extLst>
          </p:cNvPr>
          <p:cNvSpPr>
            <a:spLocks noGrp="1"/>
          </p:cNvSpPr>
          <p:nvPr>
            <p:ph type="sldNum" sz="quarter" idx="12"/>
          </p:nvPr>
        </p:nvSpPr>
        <p:spPr/>
        <p:txBody>
          <a:bodyPr/>
          <a:lstStyle/>
          <a:p>
            <a:pPr>
              <a:defRPr/>
            </a:pPr>
            <a:fld id="{EEA799C0-8FA9-4BC5-B105-79FDD76B7CAD}" type="slidenum">
              <a:rPr lang="en-US" altLang="en-US" smtClean="0"/>
              <a:pPr>
                <a:defRPr/>
              </a:pPr>
              <a:t>9</a:t>
            </a:fld>
            <a:endParaRPr lang="en-US" altLang="en-US"/>
          </a:p>
        </p:txBody>
      </p:sp>
      <p:pic>
        <p:nvPicPr>
          <p:cNvPr id="5" name="Content Placeholder 4">
            <a:extLst>
              <a:ext uri="{FF2B5EF4-FFF2-40B4-BE49-F238E27FC236}">
                <a16:creationId xmlns:a16="http://schemas.microsoft.com/office/drawing/2014/main" id="{A55D2F72-27C8-3D45-8730-B5FE39F7E18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634329" y="1406752"/>
            <a:ext cx="6970713" cy="3528923"/>
          </a:xfrm>
          <a:prstGeom prst="rect">
            <a:avLst/>
          </a:prstGeom>
        </p:spPr>
      </p:pic>
    </p:spTree>
    <p:extLst>
      <p:ext uri="{BB962C8B-B14F-4D97-AF65-F5344CB8AC3E}">
        <p14:creationId xmlns:p14="http://schemas.microsoft.com/office/powerpoint/2010/main" val="61176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4&quot;&gt;&lt;property id=&quot;20148&quot; value=&quot;5&quot;/&gt;&lt;property id=&quot;20300&quot; value=&quot;Slide 2 - &amp;quot;Learning Objectives&amp;quot;&quot;/&gt;&lt;property id=&quot;20307&quot; value=&quot;297&quot;/&gt;&lt;/object&gt;&lt;object type=&quot;3&quot; unique_id=&quot;10005&quot;&gt;&lt;property id=&quot;20148&quot; value=&quot;5&quot;/&gt;&lt;property id=&quot;20300&quot; value=&quot;Slide 3 - &amp;quot;ORGANIZATION&amp;quot;&quot;/&gt;&lt;property id=&quot;20307&quot; value=&quot;257&quot;/&gt;&lt;/object&gt;&lt;object type=&quot;3&quot; unique_id=&quot;10006&quot;&gt;&lt;property id=&quot;20148&quot; value=&quot;5&quot;/&gt;&lt;property id=&quot;20300&quot; value=&quot;Slide 4 - &amp;quot;ADVERTISING&amp;quot;&quot;/&gt;&lt;property id=&quot;20307&quot; value=&quot;258&quot;/&gt;&lt;/object&gt;&lt;object type=&quot;3&quot; unique_id=&quot;10007&quot;&gt;&lt;property id=&quot;20148&quot; value=&quot;5&quot;/&gt;&lt;property id=&quot;20300&quot; value=&quot;Slide 5 - &amp;quot;ADVERTISING - cont’d&amp;quot;&quot;/&gt;&lt;property id=&quot;20307&quot; value=&quot;259&quot;/&gt;&lt;/object&gt;&lt;object type=&quot;3&quot; unique_id=&quot;10008&quot;&gt;&lt;property id=&quot;20148&quot; value=&quot;5&quot;/&gt;&lt;property id=&quot;20300&quot; value=&quot;Slide 6 - &amp;quot;ADVERTISING - cont’d&amp;quot;&quot;/&gt;&lt;property id=&quot;20307&quot; value=&quot;260&quot;/&gt;&lt;/object&gt;&lt;object type=&quot;3&quot; unique_id=&quot;10009&quot;&gt;&lt;property id=&quot;20148&quot; value=&quot;5&quot;/&gt;&lt;property id=&quot;20300&quot; value=&quot;Slide 7 - &amp;quot;ADVERTISING - cont’d&amp;quot;&quot;/&gt;&lt;property id=&quot;20307&quot; value=&quot;261&quot;/&gt;&lt;/object&gt;&lt;object type=&quot;3&quot; unique_id=&quot;10014&quot;&gt;&lt;property id=&quot;20148&quot; value=&quot;5&quot;/&gt;&lt;property id=&quot;20300&quot; value=&quot;Slide 8 - &amp;quot;ADVERTISING - cont’d&amp;quot;&quot;/&gt;&lt;property id=&quot;20307&quot; value=&quot;262&quot;/&gt;&lt;/object&gt;&lt;object type=&quot;3&quot; unique_id=&quot;10019&quot;&gt;&lt;property id=&quot;20148&quot; value=&quot;5&quot;/&gt;&lt;property id=&quot;20300&quot; value=&quot;Slide 9 - &amp;quot;ADVERTISING - cont’d&amp;quot;&quot;/&gt;&lt;property id=&quot;20307&quot; value=&quot;263&quot;/&gt;&lt;/object&gt;&lt;object type=&quot;3&quot; unique_id=&quot;10023&quot;&gt;&lt;property id=&quot;20148&quot; value=&quot;5&quot;/&gt;&lt;property id=&quot;20300&quot; value=&quot;Slide 10&quot;/&gt;&lt;property id=&quot;20307&quot; value=&quot;298&quot;/&gt;&lt;/object&gt;&lt;object type=&quot;3&quot; unique_id=&quot;10028&quot;&gt;&lt;property id=&quot;20148&quot; value=&quot;5&quot;/&gt;&lt;property id=&quot;20300&quot; value=&quot;Slide 12 - &amp;quot;ADVERTISING - cont’d&amp;quot;&quot;/&gt;&lt;property id=&quot;20307&quot; value=&quot;264&quot;/&gt;&lt;/object&gt;&lt;object type=&quot;3&quot; unique_id=&quot;10029&quot;&gt;&lt;property id=&quot;20148&quot; value=&quot;5&quot;/&gt;&lt;property id=&quot;20300&quot; value=&quot;Slide 13 - &amp;quot;ADVERTISING - cont’d&amp;quot;&quot;/&gt;&lt;property id=&quot;20307&quot; value=&quot;265&quot;/&gt;&lt;/object&gt;&lt;object type=&quot;3&quot; unique_id=&quot;10031&quot;&gt;&lt;property id=&quot;20148&quot; value=&quot;5&quot;/&gt;&lt;property id=&quot;20300&quot; value=&quot;Slide 14 - &amp;quot;ADVERTISING - cont’d&amp;quot;&quot;/&gt;&lt;property id=&quot;20307&quot; value=&quot;267&quot;/&gt;&lt;/object&gt;&lt;object type=&quot;3&quot; unique_id=&quot;10036&quot;&gt;&lt;property id=&quot;20148&quot; value=&quot;5&quot;/&gt;&lt;property id=&quot;20300&quot; value=&quot;Slide 15 - &amp;quot;ADVERTISING - cont’d&amp;quot;&quot;/&gt;&lt;property id=&quot;20307&quot; value=&quot;269&quot;/&gt;&lt;/object&gt;&lt;object type=&quot;3&quot; unique_id=&quot;10037&quot;&gt;&lt;property id=&quot;20148&quot; value=&quot;5&quot;/&gt;&lt;property id=&quot;20300&quot; value=&quot;Slide 16 - &amp;quot;ADVERTISING - cont’d&amp;quot;&quot;/&gt;&lt;property id=&quot;20307&quot; value=&quot;270&quot;/&gt;&lt;/object&gt;&lt;object type=&quot;3&quot; unique_id=&quot;10038&quot;&gt;&lt;property id=&quot;20148&quot; value=&quot;5&quot;/&gt;&lt;property id=&quot;20300&quot; value=&quot;Slide 17 - &amp;quot;PERSONAL SELLING&amp;quot;&quot;/&gt;&lt;property id=&quot;20307&quot; value=&quot;271&quot;/&gt;&lt;/object&gt;&lt;object type=&quot;3&quot; unique_id=&quot;10040&quot;&gt;&lt;property id=&quot;20148&quot; value=&quot;5&quot;/&gt;&lt;property id=&quot;20300&quot; value=&quot;Slide 18 - &amp;quot;SALES PROMOTION&amp;quot;&quot;/&gt;&lt;property id=&quot;20307&quot; value=&quot;286&quot;/&gt;&lt;/object&gt;&lt;object type=&quot;3&quot; unique_id=&quot;10042&quot;&gt;&lt;property id=&quot;20148&quot; value=&quot;5&quot;/&gt;&lt;property id=&quot;20300&quot; value=&quot;Slide 19 - &amp;quot;SALES PROMOTION - cont’d&amp;quot;&quot;/&gt;&lt;property id=&quot;20307&quot; value=&quot;287&quot;/&gt;&lt;/object&gt;&lt;object type=&quot;3&quot; unique_id=&quot;10043&quot;&gt;&lt;property id=&quot;20148&quot; value=&quot;5&quot;/&gt;&lt;property id=&quot;20300&quot; value=&quot;Slide 20 - &amp;quot;SALES PROMOTION - cont’d&amp;quot;&quot;/&gt;&lt;property id=&quot;20307&quot; value=&quot;288&quot;/&gt;&lt;/object&gt;&lt;object type=&quot;3&quot; unique_id=&quot;10046&quot;&gt;&lt;property id=&quot;20148&quot; value=&quot;5&quot;/&gt;&lt;property id=&quot;20300&quot; value=&quot;Slide 21 - &amp;quot;PUBLICITY &amp;amp; PUBLIC RELATIONS&amp;quot;&quot;/&gt;&lt;property id=&quot;20307&quot; value=&quot;290&quot;/&gt;&lt;/object&gt;&lt;object type=&quot;3&quot; unique_id=&quot;10053&quot;&gt;&lt;property id=&quot;20148&quot; value=&quot;5&quot;/&gt;&lt;property id=&quot;20300&quot; value=&quot;Slide 22 - &amp;quot;PUBLICITY &amp;amp; PUBLIC RELATIONS - cont’d&amp;quot;&quot;/&gt;&lt;property id=&quot;20307&quot; value=&quot;291&quot;/&gt;&lt;/object&gt;&lt;object type=&quot;3&quot; unique_id=&quot;10055&quot;&gt;&lt;property id=&quot;20148&quot; value=&quot;5&quot;/&gt;&lt;property id=&quot;20300&quot; value=&quot;Slide 23 - &amp;quot;PUBLICITY &amp;amp; PUBLIC RELATIONS - cont’d&amp;quot;&quot;/&gt;&lt;property id=&quot;20307&quot; value=&quot;292&quot;/&gt;&lt;/object&gt;&lt;object type=&quot;3&quot; unique_id=&quot;10057&quot;&gt;&lt;property id=&quot;20148&quot; value=&quot;5&quot;/&gt;&lt;property id=&quot;20300&quot; value=&quot;Slide 24 - &amp;quot;DIRECT MARKETING&amp;quot;&quot;/&gt;&lt;property id=&quot;20307&quot; value=&quot;324&quot;/&gt;&lt;/object&gt;&lt;object type=&quot;3&quot; unique_id=&quot;10058&quot;&gt;&lt;property id=&quot;20148&quot; value=&quot;5&quot;/&gt;&lt;property id=&quot;20300&quot; value=&quot;Slide 25 - &amp;quot;Forms of Direct Marketing&amp;quot;&quot;/&gt;&lt;property id=&quot;20307&quot; value=&quot;323&quot;/&gt;&lt;/object&gt;&lt;object type=&quot;3&quot; unique_id=&quot;10059&quot;&gt;&lt;property id=&quot;20148&quot; value=&quot;5&quot;/&gt;&lt;property id=&quot;20300&quot; value=&quot;Slide 26 - &amp;quot;DIRECT MARKETING - cont’d&amp;quot;&quot;/&gt;&lt;property id=&quot;20307&quot; value=&quot;294&quot;/&gt;&lt;/object&gt;&lt;object type=&quot;3&quot; unique_id=&quot;10060&quot;&gt;&lt;property id=&quot;20148&quot; value=&quot;5&quot;/&gt;&lt;property id=&quot;20300&quot; value=&quot;Slide 27 - &amp;quot;Offline-Online Tools&amp;quot;&quot;/&gt;&lt;property id=&quot;20307&quot; value=&quot;362&quot;/&gt;&lt;/object&gt;&lt;object type=&quot;3&quot; unique_id=&quot;10063&quot;&gt;&lt;property id=&quot;20148&quot; value=&quot;5&quot;/&gt;&lt;property id=&quot;20300&quot; value=&quot;Slide 31 - &amp;quot;MCQ Revision&amp;quot;&quot;/&gt;&lt;property id=&quot;20307&quot; value=&quot;354&quot;/&gt;&lt;/object&gt;&lt;object type=&quot;3&quot; unique_id=&quot;10064&quot;&gt;&lt;property id=&quot;20148&quot; value=&quot;5&quot;/&gt;&lt;property id=&quot;20300&quot; value=&quot;Slide 32&quot;/&gt;&lt;property id=&quot;20307&quot; value=&quot;355&quot;/&gt;&lt;/object&gt;&lt;object type=&quot;3&quot; unique_id=&quot;10065&quot;&gt;&lt;property id=&quot;20148&quot; value=&quot;5&quot;/&gt;&lt;property id=&quot;20300&quot; value=&quot;Slide 33&quot;/&gt;&lt;property id=&quot;20307&quot; value=&quot;356&quot;/&gt;&lt;/object&gt;&lt;object type=&quot;3&quot; unique_id=&quot;10066&quot;&gt;&lt;property id=&quot;20148&quot; value=&quot;5&quot;/&gt;&lt;property id=&quot;20300&quot; value=&quot;Slide 34&quot;/&gt;&lt;property id=&quot;20307&quot; value=&quot;357&quot;/&gt;&lt;/object&gt;&lt;object type=&quot;3&quot; unique_id=&quot;10067&quot;&gt;&lt;property id=&quot;20148&quot; value=&quot;5&quot;/&gt;&lt;property id=&quot;20300&quot; value=&quot;Slide 35&quot;/&gt;&lt;property id=&quot;20307&quot; value=&quot;358&quot;/&gt;&lt;/object&gt;&lt;object type=&quot;3&quot; unique_id=&quot;10068&quot;&gt;&lt;property id=&quot;20148&quot; value=&quot;5&quot;/&gt;&lt;property id=&quot;20300&quot; value=&quot;Slide 36&quot;/&gt;&lt;property id=&quot;20307&quot; value=&quot;359&quot;/&gt;&lt;/object&gt;&lt;object type=&quot;3&quot; unique_id=&quot;10069&quot;&gt;&lt;property id=&quot;20148&quot; value=&quot;5&quot;/&gt;&lt;property id=&quot;20300&quot; value=&quot;Slide 37&quot;/&gt;&lt;property id=&quot;20307&quot; value=&quot;360&quot;/&gt;&lt;/object&gt;&lt;object type=&quot;3&quot; unique_id=&quot;10140&quot;&gt;&lt;property id=&quot;20148&quot; value=&quot;5&quot;/&gt;&lt;property id=&quot;20300&quot; value=&quot;Slide 28 - &amp;quot;DIGITAL &amp;amp; SOCIAL MEDIA MARKETING&amp;quot;&quot;/&gt;&lt;property id=&quot;20307&quot; value=&quot;364&quot;/&gt;&lt;/object&gt;&lt;object type=&quot;3&quot; unique_id=&quot;10143&quot;&gt;&lt;property id=&quot;20148&quot; value=&quot;5&quot;/&gt;&lt;property id=&quot;20300&quot; value=&quot;Slide 29 - &amp;quot;Social Media Marketing&amp;quot;&quot;/&gt;&lt;property id=&quot;20307&quot; value=&quot;368&quot;/&gt;&lt;/object&gt;&lt;object type=&quot;3&quot; unique_id=&quot;10144&quot;&gt;&lt;property id=&quot;20148&quot; value=&quot;5&quot;/&gt;&lt;property id=&quot;20300&quot; value=&quot;Slide 30 - &amp;quot;Public Policy Issues  in Direct and Digital Marketing &amp;quot;&quot;/&gt;&lt;property id=&quot;20307&quot; value=&quot;369&quot;/&gt;&lt;/object&gt;&lt;object type=&quot;3&quot; unique_id=&quot;10229&quot;&gt;&lt;property id=&quot;20148&quot; value=&quot;5&quot;/&gt;&lt;property id=&quot;20300&quot; value=&quot;Slide 11 - &amp;quot;ADVERTISING - cont’d&amp;quot;&quot;/&gt;&lt;property id=&quot;20307&quot; value=&quot;370&quot;/&gt;&lt;/object&gt;&lt;/object&gt;&lt;object type=&quot;8&quot; unique_id=&quot;10138&quot;&gt;&lt;/object&gt;&lt;/object&gt;&lt;/database&gt;"/>
  <p:tag name="SECTOMILLISECCONVERTED" val="1"/>
</p:tagLst>
</file>

<file path=ppt/theme/theme1.xml><?xml version="1.0" encoding="utf-8"?>
<a:theme xmlns:a="http://schemas.openxmlformats.org/drawingml/2006/main" name="BIZ-Templa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2279</Words>
  <Application>Microsoft Macintosh PowerPoint</Application>
  <PresentationFormat>Custom</PresentationFormat>
  <Paragraphs>331</Paragraphs>
  <Slides>36</Slides>
  <Notes>14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Narrow</vt:lpstr>
      <vt:lpstr>Calibri</vt:lpstr>
      <vt:lpstr>Monotype Sorts</vt:lpstr>
      <vt:lpstr>Times New Roman</vt:lpstr>
      <vt:lpstr>Wingdings</vt:lpstr>
      <vt:lpstr>BIZ-Template1</vt:lpstr>
      <vt:lpstr>Promotions II</vt:lpstr>
      <vt:lpstr>Final Test</vt:lpstr>
      <vt:lpstr>Learning Objectives</vt:lpstr>
      <vt:lpstr>ORGANIZATION</vt:lpstr>
      <vt:lpstr>ADVERTISING</vt:lpstr>
      <vt:lpstr>ADVERTISING - cont’d</vt:lpstr>
      <vt:lpstr>ADVERTISING - cont’d</vt:lpstr>
      <vt:lpstr>ADVERTISING - cont’d</vt:lpstr>
      <vt:lpstr>Slice of Life</vt:lpstr>
      <vt:lpstr>Fantasy</vt:lpstr>
      <vt:lpstr>Mood</vt:lpstr>
      <vt:lpstr>Musical my personal faves</vt:lpstr>
      <vt:lpstr>Personality</vt:lpstr>
      <vt:lpstr>Testimonial</vt:lpstr>
      <vt:lpstr>Scientific Expertise</vt:lpstr>
      <vt:lpstr>Endorsement / Lifestyle / Personality Symbol</vt:lpstr>
      <vt:lpstr>ADVERTISING - cont’d</vt:lpstr>
      <vt:lpstr>Developing Advertising Strategy </vt:lpstr>
      <vt:lpstr>ADVERTISING - cont’d</vt:lpstr>
      <vt:lpstr>Developing Advertising Strategy </vt:lpstr>
      <vt:lpstr>Developing Advertising Strategy </vt:lpstr>
      <vt:lpstr>Developing Advertising Strategy </vt:lpstr>
      <vt:lpstr>ADVERTISING - cont’d</vt:lpstr>
      <vt:lpstr>ADVERTISING - cont’d</vt:lpstr>
      <vt:lpstr>ADVERTISING - cont’d</vt:lpstr>
      <vt:lpstr>PERSONAL SELLING</vt:lpstr>
      <vt:lpstr>SALES PROMOTION</vt:lpstr>
      <vt:lpstr>SALES PROMOTION - cont’d</vt:lpstr>
      <vt:lpstr>PUBLICITY &amp; PUBLIC RELATIONS</vt:lpstr>
      <vt:lpstr>PUBLICITY &amp; PUBLIC RELATIONS - cont’d</vt:lpstr>
      <vt:lpstr>DIRECT MARKETING</vt:lpstr>
      <vt:lpstr>DIRECT MARKETING - cont’d</vt:lpstr>
      <vt:lpstr>Offline-Online Tools</vt:lpstr>
      <vt:lpstr>DIGITAL &amp; SOCIAL MEDIA MARKETING</vt:lpstr>
      <vt:lpstr>Social Media Marketing</vt:lpstr>
      <vt:lpstr>Public Policy Issues  in Direct and Digital Marketing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Promotions II</dc:title>
  <dc:creator>Regina Yeo</dc:creator>
  <cp:lastModifiedBy>Regina Yeo</cp:lastModifiedBy>
  <cp:revision>6</cp:revision>
  <dcterms:created xsi:type="dcterms:W3CDTF">2020-09-23T09:25:26Z</dcterms:created>
  <dcterms:modified xsi:type="dcterms:W3CDTF">2021-03-19T09:01:14Z</dcterms:modified>
</cp:coreProperties>
</file>